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68" r:id="rId2"/>
    <p:sldId id="269" r:id="rId3"/>
    <p:sldId id="272" r:id="rId4"/>
    <p:sldId id="274" r:id="rId5"/>
    <p:sldId id="265" r:id="rId6"/>
    <p:sldId id="289" r:id="rId7"/>
    <p:sldId id="259" r:id="rId8"/>
    <p:sldId id="299" r:id="rId9"/>
    <p:sldId id="298" r:id="rId10"/>
    <p:sldId id="294" r:id="rId11"/>
    <p:sldId id="263" r:id="rId12"/>
    <p:sldId id="296" r:id="rId13"/>
    <p:sldId id="297" r:id="rId14"/>
    <p:sldId id="280" r:id="rId15"/>
    <p:sldId id="273" r:id="rId16"/>
    <p:sldId id="300" r:id="rId17"/>
    <p:sldId id="304" r:id="rId18"/>
    <p:sldId id="307" r:id="rId19"/>
    <p:sldId id="305" r:id="rId20"/>
    <p:sldId id="306" r:id="rId21"/>
    <p:sldId id="301" r:id="rId22"/>
    <p:sldId id="277" r:id="rId23"/>
    <p:sldId id="308" r:id="rId24"/>
    <p:sldId id="278" r:id="rId25"/>
    <p:sldId id="276" r:id="rId26"/>
    <p:sldId id="295" r:id="rId27"/>
    <p:sldId id="293" r:id="rId28"/>
    <p:sldId id="302" r:id="rId29"/>
    <p:sldId id="303" r:id="rId30"/>
    <p:sldId id="286" r:id="rId31"/>
    <p:sldId id="287" r:id="rId32"/>
    <p:sldId id="288" r:id="rId33"/>
    <p:sldId id="264" r:id="rId34"/>
    <p:sldId id="285" r:id="rId35"/>
    <p:sldId id="291" r:id="rId36"/>
    <p:sldId id="283" r:id="rId37"/>
    <p:sldId id="284" r:id="rId38"/>
    <p:sldId id="292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415" autoAdjust="0"/>
  </p:normalViewPr>
  <p:slideViewPr>
    <p:cSldViewPr snapToGrid="0">
      <p:cViewPr varScale="1">
        <p:scale>
          <a:sx n="71" d="100"/>
          <a:sy n="71" d="100"/>
        </p:scale>
        <p:origin x="110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bushams\Downloads\Statistical%20Analysis_Original_2021%20(2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bushams\Downloads\Statistical%20Analysis_Original_2021%20(2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bushams\Downloads\Statistical%20Analysis_Original_2021%20(2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bushams\Downloads\Statistical%20Analysis_Original_2021%20(2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gjuedujo-my.sharepoint.com/personal/hala_qitouqa_gju_edu_jo/Documents/SATS%20Exchange%20Officer/my%20files/SATS%20German%20Year%20statistics%202014-2020_HalaQ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AppData\Local\Microsoft\Windows\INetCache\Content.Outlook\ROCMWIVT\statistical%20analysis....new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# of faculty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'[Statistical Analysis_Original_2021 (2).xlsx]# of faculty'!$D$6</c:f>
              <c:strCache>
                <c:ptCount val="1"/>
                <c:pt idx="0">
                  <c:v>IE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'[Statistical Analysis_Original_2021 (2).xlsx]# of faculty'!$C$7:$C$14</c:f>
              <c:strCache>
                <c:ptCount val="8"/>
                <c:pt idx="0">
                  <c:v>2013/2014</c:v>
                </c:pt>
                <c:pt idx="1">
                  <c:v>2014/2015</c:v>
                </c:pt>
                <c:pt idx="2">
                  <c:v>2015/2016</c:v>
                </c:pt>
                <c:pt idx="3">
                  <c:v>2016/2017</c:v>
                </c:pt>
                <c:pt idx="4">
                  <c:v>2017/2018</c:v>
                </c:pt>
                <c:pt idx="5">
                  <c:v>2018/2019</c:v>
                </c:pt>
                <c:pt idx="6">
                  <c:v>2019/2020</c:v>
                </c:pt>
                <c:pt idx="7">
                  <c:v>2020/2021</c:v>
                </c:pt>
              </c:strCache>
            </c:strRef>
          </c:cat>
          <c:val>
            <c:numRef>
              <c:f>'[Statistical Analysis_Original_2021 (2).xlsx]# of faculty'!$D$7:$D$14</c:f>
              <c:numCache>
                <c:formatCode>General</c:formatCode>
                <c:ptCount val="8"/>
                <c:pt idx="0">
                  <c:v>8</c:v>
                </c:pt>
                <c:pt idx="1">
                  <c:v>8</c:v>
                </c:pt>
                <c:pt idx="2">
                  <c:v>10</c:v>
                </c:pt>
                <c:pt idx="3">
                  <c:v>11</c:v>
                </c:pt>
                <c:pt idx="4">
                  <c:v>12</c:v>
                </c:pt>
                <c:pt idx="5">
                  <c:v>15</c:v>
                </c:pt>
                <c:pt idx="6">
                  <c:v>17</c:v>
                </c:pt>
                <c:pt idx="7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5B-49E9-A624-46644BF11378}"/>
            </c:ext>
          </c:extLst>
        </c:ser>
        <c:ser>
          <c:idx val="1"/>
          <c:order val="1"/>
          <c:tx>
            <c:strRef>
              <c:f>'[Statistical Analysis_Original_2021 (2).xlsx]# of faculty'!$E$6</c:f>
              <c:strCache>
                <c:ptCount val="1"/>
                <c:pt idx="0">
                  <c:v>ME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'[Statistical Analysis_Original_2021 (2).xlsx]# of faculty'!$C$7:$C$14</c:f>
              <c:strCache>
                <c:ptCount val="8"/>
                <c:pt idx="0">
                  <c:v>2013/2014</c:v>
                </c:pt>
                <c:pt idx="1">
                  <c:v>2014/2015</c:v>
                </c:pt>
                <c:pt idx="2">
                  <c:v>2015/2016</c:v>
                </c:pt>
                <c:pt idx="3">
                  <c:v>2016/2017</c:v>
                </c:pt>
                <c:pt idx="4">
                  <c:v>2017/2018</c:v>
                </c:pt>
                <c:pt idx="5">
                  <c:v>2018/2019</c:v>
                </c:pt>
                <c:pt idx="6">
                  <c:v>2019/2020</c:v>
                </c:pt>
                <c:pt idx="7">
                  <c:v>2020/2021</c:v>
                </c:pt>
              </c:strCache>
            </c:strRef>
          </c:cat>
          <c:val>
            <c:numRef>
              <c:f>'[Statistical Analysis_Original_2021 (2).xlsx]# of faculty'!$E$7:$E$14</c:f>
              <c:numCache>
                <c:formatCode>General</c:formatCode>
                <c:ptCount val="8"/>
                <c:pt idx="0">
                  <c:v>6</c:v>
                </c:pt>
                <c:pt idx="1">
                  <c:v>8</c:v>
                </c:pt>
                <c:pt idx="2">
                  <c:v>11</c:v>
                </c:pt>
                <c:pt idx="3">
                  <c:v>11</c:v>
                </c:pt>
                <c:pt idx="4">
                  <c:v>11</c:v>
                </c:pt>
                <c:pt idx="5">
                  <c:v>12</c:v>
                </c:pt>
                <c:pt idx="6">
                  <c:v>12</c:v>
                </c:pt>
                <c:pt idx="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5B-49E9-A624-46644BF11378}"/>
            </c:ext>
          </c:extLst>
        </c:ser>
        <c:ser>
          <c:idx val="2"/>
          <c:order val="2"/>
          <c:tx>
            <c:strRef>
              <c:f>'[Statistical Analysis_Original_2021 (2).xlsx]# of faculty'!$F$6</c:f>
              <c:strCache>
                <c:ptCount val="1"/>
                <c:pt idx="0">
                  <c:v>TME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'[Statistical Analysis_Original_2021 (2).xlsx]# of faculty'!$C$7:$C$14</c:f>
              <c:strCache>
                <c:ptCount val="8"/>
                <c:pt idx="0">
                  <c:v>2013/2014</c:v>
                </c:pt>
                <c:pt idx="1">
                  <c:v>2014/2015</c:v>
                </c:pt>
                <c:pt idx="2">
                  <c:v>2015/2016</c:v>
                </c:pt>
                <c:pt idx="3">
                  <c:v>2016/2017</c:v>
                </c:pt>
                <c:pt idx="4">
                  <c:v>2017/2018</c:v>
                </c:pt>
                <c:pt idx="5">
                  <c:v>2018/2019</c:v>
                </c:pt>
                <c:pt idx="6">
                  <c:v>2019/2020</c:v>
                </c:pt>
                <c:pt idx="7">
                  <c:v>2020/2021</c:v>
                </c:pt>
              </c:strCache>
            </c:strRef>
          </c:cat>
          <c:val>
            <c:numRef>
              <c:f>'[Statistical Analysis_Original_2021 (2).xlsx]# of faculty'!$F$7:$F$14</c:f>
              <c:numCache>
                <c:formatCode>General</c:formatCode>
                <c:ptCount val="8"/>
                <c:pt idx="0">
                  <c:v>5</c:v>
                </c:pt>
                <c:pt idx="1">
                  <c:v>6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12</c:v>
                </c:pt>
                <c:pt idx="6">
                  <c:v>11</c:v>
                </c:pt>
                <c:pt idx="7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35B-49E9-A624-46644BF11378}"/>
            </c:ext>
          </c:extLst>
        </c:ser>
        <c:ser>
          <c:idx val="3"/>
          <c:order val="3"/>
          <c:tx>
            <c:strRef>
              <c:f>'[Statistical Analysis_Original_2021 (2).xlsx]# of faculty'!$G$6</c:f>
              <c:strCache>
                <c:ptCount val="1"/>
                <c:pt idx="0">
                  <c:v>all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'[Statistical Analysis_Original_2021 (2).xlsx]# of faculty'!$C$7:$C$14</c:f>
              <c:strCache>
                <c:ptCount val="8"/>
                <c:pt idx="0">
                  <c:v>2013/2014</c:v>
                </c:pt>
                <c:pt idx="1">
                  <c:v>2014/2015</c:v>
                </c:pt>
                <c:pt idx="2">
                  <c:v>2015/2016</c:v>
                </c:pt>
                <c:pt idx="3">
                  <c:v>2016/2017</c:v>
                </c:pt>
                <c:pt idx="4">
                  <c:v>2017/2018</c:v>
                </c:pt>
                <c:pt idx="5">
                  <c:v>2018/2019</c:v>
                </c:pt>
                <c:pt idx="6">
                  <c:v>2019/2020</c:v>
                </c:pt>
                <c:pt idx="7">
                  <c:v>2020/2021</c:v>
                </c:pt>
              </c:strCache>
            </c:strRef>
          </c:cat>
          <c:val>
            <c:numRef>
              <c:f>'[Statistical Analysis_Original_2021 (2).xlsx]# of faculty'!$G$7:$G$14</c:f>
              <c:numCache>
                <c:formatCode>General</c:formatCode>
                <c:ptCount val="8"/>
                <c:pt idx="0">
                  <c:v>19</c:v>
                </c:pt>
                <c:pt idx="1">
                  <c:v>22</c:v>
                </c:pt>
                <c:pt idx="2">
                  <c:v>29</c:v>
                </c:pt>
                <c:pt idx="3">
                  <c:v>31</c:v>
                </c:pt>
                <c:pt idx="4">
                  <c:v>33</c:v>
                </c:pt>
                <c:pt idx="5">
                  <c:v>39</c:v>
                </c:pt>
                <c:pt idx="6">
                  <c:v>40</c:v>
                </c:pt>
                <c:pt idx="7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35B-49E9-A624-46644BF1137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32827072"/>
        <c:axId val="132826680"/>
      </c:barChart>
      <c:catAx>
        <c:axId val="1328270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2826680"/>
        <c:crosses val="autoZero"/>
        <c:auto val="1"/>
        <c:lblAlgn val="ctr"/>
        <c:lblOffset val="100"/>
        <c:noMultiLvlLbl val="0"/>
      </c:catAx>
      <c:valAx>
        <c:axId val="1328266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2827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# of student's per year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'[Statistical Analysis_Original_2021 (2).xlsx]# of student''s per year'!$E$4</c:f>
              <c:strCache>
                <c:ptCount val="1"/>
                <c:pt idx="0">
                  <c:v>MSEM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'[Statistical Analysis_Original_2021 (2).xlsx]# of student''s per year'!$D$5:$D$12</c:f>
              <c:strCache>
                <c:ptCount val="8"/>
                <c:pt idx="0">
                  <c:v>the beginning of  2013/2014</c:v>
                </c:pt>
                <c:pt idx="1">
                  <c:v>the beginning of  2014/2015</c:v>
                </c:pt>
                <c:pt idx="2">
                  <c:v>the beginning of  2015/2016</c:v>
                </c:pt>
                <c:pt idx="3">
                  <c:v>the beginning of  2016/2017</c:v>
                </c:pt>
                <c:pt idx="4">
                  <c:v>the beginning of  2017/2018</c:v>
                </c:pt>
                <c:pt idx="5">
                  <c:v>the beginning of  2018/2019</c:v>
                </c:pt>
                <c:pt idx="6">
                  <c:v>the beginning of  2019/2020</c:v>
                </c:pt>
                <c:pt idx="7">
                  <c:v>the beginning of  2020/2021</c:v>
                </c:pt>
              </c:strCache>
            </c:strRef>
          </c:cat>
          <c:val>
            <c:numRef>
              <c:f>'[Statistical Analysis_Original_2021 (2).xlsx]# of student''s per year'!$E$5:$E$12</c:f>
              <c:numCache>
                <c:formatCode>General</c:formatCode>
                <c:ptCount val="8"/>
                <c:pt idx="5">
                  <c:v>12</c:v>
                </c:pt>
                <c:pt idx="6">
                  <c:v>22</c:v>
                </c:pt>
                <c:pt idx="7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78-408B-AC15-9547EC6542F9}"/>
            </c:ext>
          </c:extLst>
        </c:ser>
        <c:ser>
          <c:idx val="1"/>
          <c:order val="1"/>
          <c:tx>
            <c:strRef>
              <c:f>'[Statistical Analysis_Original_2021 (2).xlsx]# of student''s per year'!$F$4</c:f>
              <c:strCache>
                <c:ptCount val="1"/>
                <c:pt idx="0">
                  <c:v>IE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'[Statistical Analysis_Original_2021 (2).xlsx]# of student''s per year'!$D$5:$D$12</c:f>
              <c:strCache>
                <c:ptCount val="8"/>
                <c:pt idx="0">
                  <c:v>the beginning of  2013/2014</c:v>
                </c:pt>
                <c:pt idx="1">
                  <c:v>the beginning of  2014/2015</c:v>
                </c:pt>
                <c:pt idx="2">
                  <c:v>the beginning of  2015/2016</c:v>
                </c:pt>
                <c:pt idx="3">
                  <c:v>the beginning of  2016/2017</c:v>
                </c:pt>
                <c:pt idx="4">
                  <c:v>the beginning of  2017/2018</c:v>
                </c:pt>
                <c:pt idx="5">
                  <c:v>the beginning of  2018/2019</c:v>
                </c:pt>
                <c:pt idx="6">
                  <c:v>the beginning of  2019/2020</c:v>
                </c:pt>
                <c:pt idx="7">
                  <c:v>the beginning of  2020/2021</c:v>
                </c:pt>
              </c:strCache>
            </c:strRef>
          </c:cat>
          <c:val>
            <c:numRef>
              <c:f>'[Statistical Analysis_Original_2021 (2).xlsx]# of student''s per year'!$F$5:$F$12</c:f>
              <c:numCache>
                <c:formatCode>General</c:formatCode>
                <c:ptCount val="8"/>
                <c:pt idx="0">
                  <c:v>295</c:v>
                </c:pt>
                <c:pt idx="1">
                  <c:v>313</c:v>
                </c:pt>
                <c:pt idx="2">
                  <c:v>345</c:v>
                </c:pt>
                <c:pt idx="3">
                  <c:v>358</c:v>
                </c:pt>
                <c:pt idx="4">
                  <c:v>394</c:v>
                </c:pt>
                <c:pt idx="5">
                  <c:v>451</c:v>
                </c:pt>
                <c:pt idx="6">
                  <c:v>530</c:v>
                </c:pt>
                <c:pt idx="7">
                  <c:v>605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78-408B-AC15-9547EC6542F9}"/>
            </c:ext>
          </c:extLst>
        </c:ser>
        <c:ser>
          <c:idx val="2"/>
          <c:order val="2"/>
          <c:tx>
            <c:strRef>
              <c:f>'[Statistical Analysis_Original_2021 (2).xlsx]# of student''s per year'!$G$4</c:f>
              <c:strCache>
                <c:ptCount val="1"/>
                <c:pt idx="0">
                  <c:v>ME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'[Statistical Analysis_Original_2021 (2).xlsx]# of student''s per year'!$D$5:$D$12</c:f>
              <c:strCache>
                <c:ptCount val="8"/>
                <c:pt idx="0">
                  <c:v>the beginning of  2013/2014</c:v>
                </c:pt>
                <c:pt idx="1">
                  <c:v>the beginning of  2014/2015</c:v>
                </c:pt>
                <c:pt idx="2">
                  <c:v>the beginning of  2015/2016</c:v>
                </c:pt>
                <c:pt idx="3">
                  <c:v>the beginning of  2016/2017</c:v>
                </c:pt>
                <c:pt idx="4">
                  <c:v>the beginning of  2017/2018</c:v>
                </c:pt>
                <c:pt idx="5">
                  <c:v>the beginning of  2018/2019</c:v>
                </c:pt>
                <c:pt idx="6">
                  <c:v>the beginning of  2019/2020</c:v>
                </c:pt>
                <c:pt idx="7">
                  <c:v>the beginning of  2020/2021</c:v>
                </c:pt>
              </c:strCache>
            </c:strRef>
          </c:cat>
          <c:val>
            <c:numRef>
              <c:f>'[Statistical Analysis_Original_2021 (2).xlsx]# of student''s per year'!$G$5:$G$12</c:f>
              <c:numCache>
                <c:formatCode>General</c:formatCode>
                <c:ptCount val="8"/>
                <c:pt idx="0">
                  <c:v>156</c:v>
                </c:pt>
                <c:pt idx="1">
                  <c:v>186</c:v>
                </c:pt>
                <c:pt idx="2">
                  <c:v>200</c:v>
                </c:pt>
                <c:pt idx="3">
                  <c:v>200</c:v>
                </c:pt>
                <c:pt idx="4">
                  <c:v>196</c:v>
                </c:pt>
                <c:pt idx="5">
                  <c:v>186</c:v>
                </c:pt>
                <c:pt idx="6">
                  <c:v>189</c:v>
                </c:pt>
                <c:pt idx="7">
                  <c:v>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978-408B-AC15-9547EC6542F9}"/>
            </c:ext>
          </c:extLst>
        </c:ser>
        <c:ser>
          <c:idx val="3"/>
          <c:order val="3"/>
          <c:tx>
            <c:strRef>
              <c:f>'[Statistical Analysis_Original_2021 (2).xlsx]# of student''s per year'!$H$4</c:f>
              <c:strCache>
                <c:ptCount val="1"/>
                <c:pt idx="0">
                  <c:v>TME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'[Statistical Analysis_Original_2021 (2).xlsx]# of student''s per year'!$D$5:$D$12</c:f>
              <c:strCache>
                <c:ptCount val="8"/>
                <c:pt idx="0">
                  <c:v>the beginning of  2013/2014</c:v>
                </c:pt>
                <c:pt idx="1">
                  <c:v>the beginning of  2014/2015</c:v>
                </c:pt>
                <c:pt idx="2">
                  <c:v>the beginning of  2015/2016</c:v>
                </c:pt>
                <c:pt idx="3">
                  <c:v>the beginning of  2016/2017</c:v>
                </c:pt>
                <c:pt idx="4">
                  <c:v>the beginning of  2017/2018</c:v>
                </c:pt>
                <c:pt idx="5">
                  <c:v>the beginning of  2018/2019</c:v>
                </c:pt>
                <c:pt idx="6">
                  <c:v>the beginning of  2019/2020</c:v>
                </c:pt>
                <c:pt idx="7">
                  <c:v>the beginning of  2020/2021</c:v>
                </c:pt>
              </c:strCache>
            </c:strRef>
          </c:cat>
          <c:val>
            <c:numRef>
              <c:f>'[Statistical Analysis_Original_2021 (2).xlsx]# of student''s per year'!$H$5:$H$12</c:f>
              <c:numCache>
                <c:formatCode>General</c:formatCode>
                <c:ptCount val="8"/>
                <c:pt idx="0">
                  <c:v>189</c:v>
                </c:pt>
                <c:pt idx="1">
                  <c:v>206</c:v>
                </c:pt>
                <c:pt idx="2">
                  <c:v>220</c:v>
                </c:pt>
                <c:pt idx="3">
                  <c:v>236</c:v>
                </c:pt>
                <c:pt idx="4">
                  <c:v>262</c:v>
                </c:pt>
                <c:pt idx="5">
                  <c:v>279</c:v>
                </c:pt>
                <c:pt idx="6">
                  <c:v>275</c:v>
                </c:pt>
                <c:pt idx="7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978-408B-AC15-9547EC6542F9}"/>
            </c:ext>
          </c:extLst>
        </c:ser>
        <c:ser>
          <c:idx val="4"/>
          <c:order val="4"/>
          <c:tx>
            <c:strRef>
              <c:f>'[Statistical Analysis_Original_2021 (2).xlsx]# of student''s per year'!$I$4</c:f>
              <c:strCache>
                <c:ptCount val="1"/>
                <c:pt idx="0">
                  <c:v>all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'[Statistical Analysis_Original_2021 (2).xlsx]# of student''s per year'!$D$5:$D$12</c:f>
              <c:strCache>
                <c:ptCount val="8"/>
                <c:pt idx="0">
                  <c:v>the beginning of  2013/2014</c:v>
                </c:pt>
                <c:pt idx="1">
                  <c:v>the beginning of  2014/2015</c:v>
                </c:pt>
                <c:pt idx="2">
                  <c:v>the beginning of  2015/2016</c:v>
                </c:pt>
                <c:pt idx="3">
                  <c:v>the beginning of  2016/2017</c:v>
                </c:pt>
                <c:pt idx="4">
                  <c:v>the beginning of  2017/2018</c:v>
                </c:pt>
                <c:pt idx="5">
                  <c:v>the beginning of  2018/2019</c:v>
                </c:pt>
                <c:pt idx="6">
                  <c:v>the beginning of  2019/2020</c:v>
                </c:pt>
                <c:pt idx="7">
                  <c:v>the beginning of  2020/2021</c:v>
                </c:pt>
              </c:strCache>
            </c:strRef>
          </c:cat>
          <c:val>
            <c:numRef>
              <c:f>'[Statistical Analysis_Original_2021 (2).xlsx]# of student''s per year'!$I$5:$I$12</c:f>
              <c:numCache>
                <c:formatCode>General</c:formatCode>
                <c:ptCount val="8"/>
                <c:pt idx="0">
                  <c:v>640</c:v>
                </c:pt>
                <c:pt idx="1">
                  <c:v>705</c:v>
                </c:pt>
                <c:pt idx="2">
                  <c:v>765</c:v>
                </c:pt>
                <c:pt idx="3">
                  <c:v>794</c:v>
                </c:pt>
                <c:pt idx="4">
                  <c:v>852</c:v>
                </c:pt>
                <c:pt idx="5">
                  <c:v>928</c:v>
                </c:pt>
                <c:pt idx="6">
                  <c:v>1016</c:v>
                </c:pt>
                <c:pt idx="7">
                  <c:v>1111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978-408B-AC15-9547EC6542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2189200"/>
        <c:axId val="442189528"/>
      </c:barChart>
      <c:catAx>
        <c:axId val="442189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42189528"/>
        <c:crosses val="autoZero"/>
        <c:auto val="1"/>
        <c:lblAlgn val="ctr"/>
        <c:lblOffset val="100"/>
        <c:noMultiLvlLbl val="0"/>
      </c:catAx>
      <c:valAx>
        <c:axId val="442189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42189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# of student's per year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'[Statistical Analysis_Original_2021 (2).xlsx]# of student''s per year'!$E$4</c:f>
              <c:strCache>
                <c:ptCount val="1"/>
                <c:pt idx="0">
                  <c:v>MSEM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'[Statistical Analysis_Original_2021 (2).xlsx]# of student''s per year'!$D$5:$D$12</c:f>
              <c:strCache>
                <c:ptCount val="8"/>
                <c:pt idx="0">
                  <c:v>the beginning of  2013/2014</c:v>
                </c:pt>
                <c:pt idx="1">
                  <c:v>the beginning of  2014/2015</c:v>
                </c:pt>
                <c:pt idx="2">
                  <c:v>the beginning of  2015/2016</c:v>
                </c:pt>
                <c:pt idx="3">
                  <c:v>the beginning of  2016/2017</c:v>
                </c:pt>
                <c:pt idx="4">
                  <c:v>the beginning of  2017/2018</c:v>
                </c:pt>
                <c:pt idx="5">
                  <c:v>the beginning of  2018/2019</c:v>
                </c:pt>
                <c:pt idx="6">
                  <c:v>the beginning of  2019/2020</c:v>
                </c:pt>
                <c:pt idx="7">
                  <c:v>the beginning of  2020/2021</c:v>
                </c:pt>
              </c:strCache>
            </c:strRef>
          </c:cat>
          <c:val>
            <c:numRef>
              <c:f>'[Statistical Analysis_Original_2021 (2).xlsx]# of student''s per year'!$E$5:$E$12</c:f>
              <c:numCache>
                <c:formatCode>General</c:formatCode>
                <c:ptCount val="8"/>
                <c:pt idx="5">
                  <c:v>12</c:v>
                </c:pt>
                <c:pt idx="6">
                  <c:v>22</c:v>
                </c:pt>
                <c:pt idx="7">
                  <c:v>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F6F-4882-ADFB-9B69AF6AB4CA}"/>
            </c:ext>
          </c:extLst>
        </c:ser>
        <c:ser>
          <c:idx val="1"/>
          <c:order val="1"/>
          <c:tx>
            <c:strRef>
              <c:f>'[Statistical Analysis_Original_2021 (2).xlsx]# of student''s per year'!$F$4</c:f>
              <c:strCache>
                <c:ptCount val="1"/>
                <c:pt idx="0">
                  <c:v>IE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'[Statistical Analysis_Original_2021 (2).xlsx]# of student''s per year'!$D$5:$D$12</c:f>
              <c:strCache>
                <c:ptCount val="8"/>
                <c:pt idx="0">
                  <c:v>the beginning of  2013/2014</c:v>
                </c:pt>
                <c:pt idx="1">
                  <c:v>the beginning of  2014/2015</c:v>
                </c:pt>
                <c:pt idx="2">
                  <c:v>the beginning of  2015/2016</c:v>
                </c:pt>
                <c:pt idx="3">
                  <c:v>the beginning of  2016/2017</c:v>
                </c:pt>
                <c:pt idx="4">
                  <c:v>the beginning of  2017/2018</c:v>
                </c:pt>
                <c:pt idx="5">
                  <c:v>the beginning of  2018/2019</c:v>
                </c:pt>
                <c:pt idx="6">
                  <c:v>the beginning of  2019/2020</c:v>
                </c:pt>
                <c:pt idx="7">
                  <c:v>the beginning of  2020/2021</c:v>
                </c:pt>
              </c:strCache>
            </c:strRef>
          </c:cat>
          <c:val>
            <c:numRef>
              <c:f>'[Statistical Analysis_Original_2021 (2).xlsx]# of student''s per year'!$F$5:$F$12</c:f>
              <c:numCache>
                <c:formatCode>General</c:formatCode>
                <c:ptCount val="8"/>
                <c:pt idx="0">
                  <c:v>295</c:v>
                </c:pt>
                <c:pt idx="1">
                  <c:v>313</c:v>
                </c:pt>
                <c:pt idx="2">
                  <c:v>345</c:v>
                </c:pt>
                <c:pt idx="3">
                  <c:v>358</c:v>
                </c:pt>
                <c:pt idx="4">
                  <c:v>394</c:v>
                </c:pt>
                <c:pt idx="5">
                  <c:v>451</c:v>
                </c:pt>
                <c:pt idx="6">
                  <c:v>530</c:v>
                </c:pt>
                <c:pt idx="7">
                  <c:v>605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F6F-4882-ADFB-9B69AF6AB4CA}"/>
            </c:ext>
          </c:extLst>
        </c:ser>
        <c:ser>
          <c:idx val="2"/>
          <c:order val="2"/>
          <c:tx>
            <c:strRef>
              <c:f>'[Statistical Analysis_Original_2021 (2).xlsx]# of student''s per year'!$G$4</c:f>
              <c:strCache>
                <c:ptCount val="1"/>
                <c:pt idx="0">
                  <c:v>ME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'[Statistical Analysis_Original_2021 (2).xlsx]# of student''s per year'!$D$5:$D$12</c:f>
              <c:strCache>
                <c:ptCount val="8"/>
                <c:pt idx="0">
                  <c:v>the beginning of  2013/2014</c:v>
                </c:pt>
                <c:pt idx="1">
                  <c:v>the beginning of  2014/2015</c:v>
                </c:pt>
                <c:pt idx="2">
                  <c:v>the beginning of  2015/2016</c:v>
                </c:pt>
                <c:pt idx="3">
                  <c:v>the beginning of  2016/2017</c:v>
                </c:pt>
                <c:pt idx="4">
                  <c:v>the beginning of  2017/2018</c:v>
                </c:pt>
                <c:pt idx="5">
                  <c:v>the beginning of  2018/2019</c:v>
                </c:pt>
                <c:pt idx="6">
                  <c:v>the beginning of  2019/2020</c:v>
                </c:pt>
                <c:pt idx="7">
                  <c:v>the beginning of  2020/2021</c:v>
                </c:pt>
              </c:strCache>
            </c:strRef>
          </c:cat>
          <c:val>
            <c:numRef>
              <c:f>'[Statistical Analysis_Original_2021 (2).xlsx]# of student''s per year'!$G$5:$G$12</c:f>
              <c:numCache>
                <c:formatCode>General</c:formatCode>
                <c:ptCount val="8"/>
                <c:pt idx="0">
                  <c:v>156</c:v>
                </c:pt>
                <c:pt idx="1">
                  <c:v>186</c:v>
                </c:pt>
                <c:pt idx="2">
                  <c:v>200</c:v>
                </c:pt>
                <c:pt idx="3">
                  <c:v>200</c:v>
                </c:pt>
                <c:pt idx="4">
                  <c:v>196</c:v>
                </c:pt>
                <c:pt idx="5">
                  <c:v>186</c:v>
                </c:pt>
                <c:pt idx="6">
                  <c:v>189</c:v>
                </c:pt>
                <c:pt idx="7">
                  <c:v>199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F6F-4882-ADFB-9B69AF6AB4CA}"/>
            </c:ext>
          </c:extLst>
        </c:ser>
        <c:ser>
          <c:idx val="3"/>
          <c:order val="3"/>
          <c:tx>
            <c:strRef>
              <c:f>'[Statistical Analysis_Original_2021 (2).xlsx]# of student''s per year'!$H$4</c:f>
              <c:strCache>
                <c:ptCount val="1"/>
                <c:pt idx="0">
                  <c:v>TME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'[Statistical Analysis_Original_2021 (2).xlsx]# of student''s per year'!$D$5:$D$12</c:f>
              <c:strCache>
                <c:ptCount val="8"/>
                <c:pt idx="0">
                  <c:v>the beginning of  2013/2014</c:v>
                </c:pt>
                <c:pt idx="1">
                  <c:v>the beginning of  2014/2015</c:v>
                </c:pt>
                <c:pt idx="2">
                  <c:v>the beginning of  2015/2016</c:v>
                </c:pt>
                <c:pt idx="3">
                  <c:v>the beginning of  2016/2017</c:v>
                </c:pt>
                <c:pt idx="4">
                  <c:v>the beginning of  2017/2018</c:v>
                </c:pt>
                <c:pt idx="5">
                  <c:v>the beginning of  2018/2019</c:v>
                </c:pt>
                <c:pt idx="6">
                  <c:v>the beginning of  2019/2020</c:v>
                </c:pt>
                <c:pt idx="7">
                  <c:v>the beginning of  2020/2021</c:v>
                </c:pt>
              </c:strCache>
            </c:strRef>
          </c:cat>
          <c:val>
            <c:numRef>
              <c:f>'[Statistical Analysis_Original_2021 (2).xlsx]# of student''s per year'!$H$5:$H$12</c:f>
              <c:numCache>
                <c:formatCode>General</c:formatCode>
                <c:ptCount val="8"/>
                <c:pt idx="0">
                  <c:v>189</c:v>
                </c:pt>
                <c:pt idx="1">
                  <c:v>206</c:v>
                </c:pt>
                <c:pt idx="2">
                  <c:v>220</c:v>
                </c:pt>
                <c:pt idx="3">
                  <c:v>236</c:v>
                </c:pt>
                <c:pt idx="4">
                  <c:v>262</c:v>
                </c:pt>
                <c:pt idx="5">
                  <c:v>279</c:v>
                </c:pt>
                <c:pt idx="6">
                  <c:v>275</c:v>
                </c:pt>
                <c:pt idx="7">
                  <c:v>280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8F6F-4882-ADFB-9B69AF6AB4CA}"/>
            </c:ext>
          </c:extLst>
        </c:ser>
        <c:ser>
          <c:idx val="4"/>
          <c:order val="4"/>
          <c:tx>
            <c:strRef>
              <c:f>'[Statistical Analysis_Original_2021 (2).xlsx]# of student''s per year'!$I$4</c:f>
              <c:strCache>
                <c:ptCount val="1"/>
                <c:pt idx="0">
                  <c:v>all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'[Statistical Analysis_Original_2021 (2).xlsx]# of student''s per year'!$D$5:$D$12</c:f>
              <c:strCache>
                <c:ptCount val="8"/>
                <c:pt idx="0">
                  <c:v>the beginning of  2013/2014</c:v>
                </c:pt>
                <c:pt idx="1">
                  <c:v>the beginning of  2014/2015</c:v>
                </c:pt>
                <c:pt idx="2">
                  <c:v>the beginning of  2015/2016</c:v>
                </c:pt>
                <c:pt idx="3">
                  <c:v>the beginning of  2016/2017</c:v>
                </c:pt>
                <c:pt idx="4">
                  <c:v>the beginning of  2017/2018</c:v>
                </c:pt>
                <c:pt idx="5">
                  <c:v>the beginning of  2018/2019</c:v>
                </c:pt>
                <c:pt idx="6">
                  <c:v>the beginning of  2019/2020</c:v>
                </c:pt>
                <c:pt idx="7">
                  <c:v>the beginning of  2020/2021</c:v>
                </c:pt>
              </c:strCache>
            </c:strRef>
          </c:cat>
          <c:val>
            <c:numRef>
              <c:f>'[Statistical Analysis_Original_2021 (2).xlsx]# of student''s per year'!$I$5:$I$12</c:f>
              <c:numCache>
                <c:formatCode>General</c:formatCode>
                <c:ptCount val="8"/>
                <c:pt idx="0">
                  <c:v>640</c:v>
                </c:pt>
                <c:pt idx="1">
                  <c:v>705</c:v>
                </c:pt>
                <c:pt idx="2">
                  <c:v>765</c:v>
                </c:pt>
                <c:pt idx="3">
                  <c:v>794</c:v>
                </c:pt>
                <c:pt idx="4">
                  <c:v>852</c:v>
                </c:pt>
                <c:pt idx="5">
                  <c:v>928</c:v>
                </c:pt>
                <c:pt idx="6">
                  <c:v>1016</c:v>
                </c:pt>
                <c:pt idx="7">
                  <c:v>1111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8F6F-4882-ADFB-9B69AF6AB4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3964816"/>
        <c:axId val="173965208"/>
      </c:lineChart>
      <c:catAx>
        <c:axId val="173964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3965208"/>
        <c:crosses val="autoZero"/>
        <c:auto val="1"/>
        <c:lblAlgn val="ctr"/>
        <c:lblOffset val="100"/>
        <c:noMultiLvlLbl val="0"/>
      </c:catAx>
      <c:valAx>
        <c:axId val="173965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3964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enrollment years /# of student's </a:t>
            </a:r>
          </a:p>
        </c:rich>
      </c:tx>
      <c:layout>
        <c:manualLayout>
          <c:xMode val="edge"/>
          <c:yMode val="edge"/>
          <c:x val="0.16819091080951562"/>
          <c:y val="2.95885301344326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1.1166945840312675E-2"/>
          <c:y val="0.22711089845164037"/>
          <c:w val="0.95086543830262427"/>
          <c:h val="0.690256724182769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'[Statistical Analysis_Original_2021 (2).xlsx]# of student''s'!$E$5</c:f>
              <c:strCache>
                <c:ptCount val="1"/>
                <c:pt idx="0">
                  <c:v>IE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'[Statistical Analysis_Original_2021 (2).xlsx]# of student''s'!$D$6:$D$13</c:f>
              <c:strCache>
                <c:ptCount val="8"/>
                <c:pt idx="0">
                  <c:v>2013/2014</c:v>
                </c:pt>
                <c:pt idx="1">
                  <c:v>2014/2015</c:v>
                </c:pt>
                <c:pt idx="2">
                  <c:v>2015/2016</c:v>
                </c:pt>
                <c:pt idx="3">
                  <c:v>2016/2017</c:v>
                </c:pt>
                <c:pt idx="4">
                  <c:v>2017/2018</c:v>
                </c:pt>
                <c:pt idx="5">
                  <c:v>2018/2019</c:v>
                </c:pt>
                <c:pt idx="6">
                  <c:v>2019/2020</c:v>
                </c:pt>
                <c:pt idx="7">
                  <c:v>2020/2021</c:v>
                </c:pt>
              </c:strCache>
            </c:strRef>
          </c:cat>
          <c:val>
            <c:numRef>
              <c:f>'[Statistical Analysis_Original_2021 (2).xlsx]# of student''s'!$E$6:$E$13</c:f>
              <c:numCache>
                <c:formatCode>General</c:formatCode>
                <c:ptCount val="8"/>
                <c:pt idx="0">
                  <c:v>46</c:v>
                </c:pt>
                <c:pt idx="1">
                  <c:v>64</c:v>
                </c:pt>
                <c:pt idx="2">
                  <c:v>61</c:v>
                </c:pt>
                <c:pt idx="3">
                  <c:v>107</c:v>
                </c:pt>
                <c:pt idx="4">
                  <c:v>116</c:v>
                </c:pt>
                <c:pt idx="5">
                  <c:v>104</c:v>
                </c:pt>
                <c:pt idx="6">
                  <c:v>126</c:v>
                </c:pt>
                <c:pt idx="7">
                  <c:v>115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2D-4D15-BE4F-2B414553FF5A}"/>
            </c:ext>
          </c:extLst>
        </c:ser>
        <c:ser>
          <c:idx val="1"/>
          <c:order val="1"/>
          <c:tx>
            <c:strRef>
              <c:f>'[Statistical Analysis_Original_2021 (2).xlsx]# of student''s'!$F$5</c:f>
              <c:strCache>
                <c:ptCount val="1"/>
                <c:pt idx="0">
                  <c:v>ME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'[Statistical Analysis_Original_2021 (2).xlsx]# of student''s'!$D$6:$D$13</c:f>
              <c:strCache>
                <c:ptCount val="8"/>
                <c:pt idx="0">
                  <c:v>2013/2014</c:v>
                </c:pt>
                <c:pt idx="1">
                  <c:v>2014/2015</c:v>
                </c:pt>
                <c:pt idx="2">
                  <c:v>2015/2016</c:v>
                </c:pt>
                <c:pt idx="3">
                  <c:v>2016/2017</c:v>
                </c:pt>
                <c:pt idx="4">
                  <c:v>2017/2018</c:v>
                </c:pt>
                <c:pt idx="5">
                  <c:v>2018/2019</c:v>
                </c:pt>
                <c:pt idx="6">
                  <c:v>2019/2020</c:v>
                </c:pt>
                <c:pt idx="7">
                  <c:v>2020/2021</c:v>
                </c:pt>
              </c:strCache>
            </c:strRef>
          </c:cat>
          <c:val>
            <c:numRef>
              <c:f>'[Statistical Analysis_Original_2021 (2).xlsx]# of student''s'!$F$6:$F$13</c:f>
              <c:numCache>
                <c:formatCode>General</c:formatCode>
                <c:ptCount val="8"/>
                <c:pt idx="0">
                  <c:v>31</c:v>
                </c:pt>
                <c:pt idx="1">
                  <c:v>33</c:v>
                </c:pt>
                <c:pt idx="2">
                  <c:v>41</c:v>
                </c:pt>
                <c:pt idx="3">
                  <c:v>64</c:v>
                </c:pt>
                <c:pt idx="4">
                  <c:v>24</c:v>
                </c:pt>
                <c:pt idx="5">
                  <c:v>50</c:v>
                </c:pt>
                <c:pt idx="6">
                  <c:v>47</c:v>
                </c:pt>
                <c:pt idx="7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52D-4D15-BE4F-2B414553FF5A}"/>
            </c:ext>
          </c:extLst>
        </c:ser>
        <c:ser>
          <c:idx val="2"/>
          <c:order val="2"/>
          <c:tx>
            <c:strRef>
              <c:f>'[Statistical Analysis_Original_2021 (2).xlsx]# of student''s'!$G$5</c:f>
              <c:strCache>
                <c:ptCount val="1"/>
                <c:pt idx="0">
                  <c:v>TME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'[Statistical Analysis_Original_2021 (2).xlsx]# of student''s'!$D$6:$D$13</c:f>
              <c:strCache>
                <c:ptCount val="8"/>
                <c:pt idx="0">
                  <c:v>2013/2014</c:v>
                </c:pt>
                <c:pt idx="1">
                  <c:v>2014/2015</c:v>
                </c:pt>
                <c:pt idx="2">
                  <c:v>2015/2016</c:v>
                </c:pt>
                <c:pt idx="3">
                  <c:v>2016/2017</c:v>
                </c:pt>
                <c:pt idx="4">
                  <c:v>2017/2018</c:v>
                </c:pt>
                <c:pt idx="5">
                  <c:v>2018/2019</c:v>
                </c:pt>
                <c:pt idx="6">
                  <c:v>2019/2020</c:v>
                </c:pt>
                <c:pt idx="7">
                  <c:v>2020/2021</c:v>
                </c:pt>
              </c:strCache>
            </c:strRef>
          </c:cat>
          <c:val>
            <c:numRef>
              <c:f>'[Statistical Analysis_Original_2021 (2).xlsx]# of student''s'!$G$6:$G$13</c:f>
              <c:numCache>
                <c:formatCode>General</c:formatCode>
                <c:ptCount val="8"/>
                <c:pt idx="0">
                  <c:v>25</c:v>
                </c:pt>
                <c:pt idx="1">
                  <c:v>42</c:v>
                </c:pt>
                <c:pt idx="2">
                  <c:v>32</c:v>
                </c:pt>
                <c:pt idx="3">
                  <c:v>41</c:v>
                </c:pt>
                <c:pt idx="4">
                  <c:v>54</c:v>
                </c:pt>
                <c:pt idx="5">
                  <c:v>68</c:v>
                </c:pt>
                <c:pt idx="6">
                  <c:v>62</c:v>
                </c:pt>
                <c:pt idx="7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52D-4D15-BE4F-2B414553FF5A}"/>
            </c:ext>
          </c:extLst>
        </c:ser>
        <c:ser>
          <c:idx val="3"/>
          <c:order val="3"/>
          <c:tx>
            <c:strRef>
              <c:f>'[Statistical Analysis_Original_2021 (2).xlsx]# of student''s'!$H$5</c:f>
              <c:strCache>
                <c:ptCount val="1"/>
                <c:pt idx="0">
                  <c:v>all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'[Statistical Analysis_Original_2021 (2).xlsx]# of student''s'!$D$6:$D$13</c:f>
              <c:strCache>
                <c:ptCount val="8"/>
                <c:pt idx="0">
                  <c:v>2013/2014</c:v>
                </c:pt>
                <c:pt idx="1">
                  <c:v>2014/2015</c:v>
                </c:pt>
                <c:pt idx="2">
                  <c:v>2015/2016</c:v>
                </c:pt>
                <c:pt idx="3">
                  <c:v>2016/2017</c:v>
                </c:pt>
                <c:pt idx="4">
                  <c:v>2017/2018</c:v>
                </c:pt>
                <c:pt idx="5">
                  <c:v>2018/2019</c:v>
                </c:pt>
                <c:pt idx="6">
                  <c:v>2019/2020</c:v>
                </c:pt>
                <c:pt idx="7">
                  <c:v>2020/2021</c:v>
                </c:pt>
              </c:strCache>
            </c:strRef>
          </c:cat>
          <c:val>
            <c:numRef>
              <c:f>'[Statistical Analysis_Original_2021 (2).xlsx]# of student''s'!$H$6:$H$13</c:f>
              <c:numCache>
                <c:formatCode>General</c:formatCode>
                <c:ptCount val="8"/>
                <c:pt idx="0">
                  <c:v>102</c:v>
                </c:pt>
                <c:pt idx="1">
                  <c:v>139</c:v>
                </c:pt>
                <c:pt idx="2">
                  <c:v>134</c:v>
                </c:pt>
                <c:pt idx="3">
                  <c:v>212</c:v>
                </c:pt>
                <c:pt idx="4">
                  <c:v>194</c:v>
                </c:pt>
                <c:pt idx="5">
                  <c:v>222</c:v>
                </c:pt>
                <c:pt idx="6">
                  <c:v>235</c:v>
                </c:pt>
                <c:pt idx="7">
                  <c:v>191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52D-4D15-BE4F-2B414553FF5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32827856"/>
        <c:axId val="174588296"/>
      </c:barChart>
      <c:catAx>
        <c:axId val="132827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4588296"/>
        <c:crosses val="autoZero"/>
        <c:auto val="1"/>
        <c:lblAlgn val="ctr"/>
        <c:lblOffset val="100"/>
        <c:noMultiLvlLbl val="0"/>
      </c:catAx>
      <c:valAx>
        <c:axId val="174588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2827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/>
              <a:t>German Companies accepting SATS students for internship (2014-2020)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3"/>
          <c:order val="3"/>
          <c:tx>
            <c:strRef>
              <c:f>'C:\Users\User\OneDrive - GJU\SATS Exchange Officer\[internship statistics.xlsx]Sheet3'!$E$1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'Internship stats'!$A$2:$A$47</c:f>
              <c:strCache>
                <c:ptCount val="46"/>
                <c:pt idx="0">
                  <c:v>Bosch</c:v>
                </c:pt>
                <c:pt idx="1">
                  <c:v>Daimler</c:v>
                </c:pt>
                <c:pt idx="2">
                  <c:v>Rattey Stahlbau</c:v>
                </c:pt>
                <c:pt idx="3">
                  <c:v>Continental</c:v>
                </c:pt>
                <c:pt idx="4">
                  <c:v>OSRAM</c:v>
                </c:pt>
                <c:pt idx="5">
                  <c:v>Mahle </c:v>
                </c:pt>
                <c:pt idx="6">
                  <c:v>Faurecia</c:v>
                </c:pt>
                <c:pt idx="7">
                  <c:v>MTU GmbH</c:v>
                </c:pt>
                <c:pt idx="8">
                  <c:v>SAP</c:v>
                </c:pt>
                <c:pt idx="9">
                  <c:v>Audi</c:v>
                </c:pt>
                <c:pt idx="10">
                  <c:v>Siemens</c:v>
                </c:pt>
                <c:pt idx="11">
                  <c:v>Voith</c:v>
                </c:pt>
                <c:pt idx="12">
                  <c:v>Volkswagen</c:v>
                </c:pt>
                <c:pt idx="13">
                  <c:v>Airbus</c:v>
                </c:pt>
                <c:pt idx="14">
                  <c:v>Fraunhofer</c:v>
                </c:pt>
                <c:pt idx="15">
                  <c:v>Markenbau</c:v>
                </c:pt>
                <c:pt idx="16">
                  <c:v>Trumpf</c:v>
                </c:pt>
                <c:pt idx="17">
                  <c:v>BMW Group</c:v>
                </c:pt>
                <c:pt idx="18">
                  <c:v>BSH Hausgeräte</c:v>
                </c:pt>
                <c:pt idx="19">
                  <c:v>DHL </c:v>
                </c:pt>
                <c:pt idx="20">
                  <c:v>Linde AG</c:v>
                </c:pt>
                <c:pt idx="21">
                  <c:v>Endress+ Hauser GmbH</c:v>
                </c:pt>
                <c:pt idx="22">
                  <c:v>Grafenberger</c:v>
                </c:pt>
                <c:pt idx="23">
                  <c:v>IAV</c:v>
                </c:pt>
                <c:pt idx="24">
                  <c:v>Photovoltaik Institut</c:v>
                </c:pt>
                <c:pt idx="25">
                  <c:v>Robert Bosch GmbH</c:v>
                </c:pt>
                <c:pt idx="26">
                  <c:v>SEG Automotive</c:v>
                </c:pt>
                <c:pt idx="27">
                  <c:v>SGS</c:v>
                </c:pt>
                <c:pt idx="28">
                  <c:v>SURAGUS GmbH</c:v>
                </c:pt>
                <c:pt idx="29">
                  <c:v>Thymoorgan</c:v>
                </c:pt>
                <c:pt idx="30">
                  <c:v>Vodafone</c:v>
                </c:pt>
                <c:pt idx="31">
                  <c:v>Allianz</c:v>
                </c:pt>
                <c:pt idx="32">
                  <c:v>Deutsche Bank</c:v>
                </c:pt>
                <c:pt idx="33">
                  <c:v>EvoBus GmbH</c:v>
                </c:pt>
                <c:pt idx="34">
                  <c:v>Faun</c:v>
                </c:pt>
                <c:pt idx="35">
                  <c:v>Heidelberg Cement</c:v>
                </c:pt>
                <c:pt idx="36">
                  <c:v>IKA</c:v>
                </c:pt>
                <c:pt idx="37">
                  <c:v>ITG GmbH Internationale Spedition+Logistik</c:v>
                </c:pt>
                <c:pt idx="38">
                  <c:v>Kärcher</c:v>
                </c:pt>
                <c:pt idx="39">
                  <c:v>PI Institut</c:v>
                </c:pt>
                <c:pt idx="40">
                  <c:v>RMA</c:v>
                </c:pt>
                <c:pt idx="41">
                  <c:v>Schaeffler AG</c:v>
                </c:pt>
                <c:pt idx="42">
                  <c:v>Syntegon Technology GmbH</c:v>
                </c:pt>
                <c:pt idx="43">
                  <c:v>TeamViewer</c:v>
                </c:pt>
                <c:pt idx="44">
                  <c:v>UGM</c:v>
                </c:pt>
                <c:pt idx="45">
                  <c:v>WABCO</c:v>
                </c:pt>
              </c:strCache>
            </c:strRef>
          </c:cat>
          <c:val>
            <c:numRef>
              <c:f>[1]Sheet3!$E$2:$E$31</c:f>
              <c:numCache>
                <c:formatCode>General</c:formatCode>
                <c:ptCount val="30"/>
                <c:pt idx="0">
                  <c:v>96</c:v>
                </c:pt>
                <c:pt idx="1">
                  <c:v>28</c:v>
                </c:pt>
                <c:pt idx="2">
                  <c:v>17</c:v>
                </c:pt>
                <c:pt idx="3">
                  <c:v>16</c:v>
                </c:pt>
                <c:pt idx="4">
                  <c:v>10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7</c:v>
                </c:pt>
                <c:pt idx="9">
                  <c:v>7</c:v>
                </c:pt>
                <c:pt idx="10">
                  <c:v>6</c:v>
                </c:pt>
                <c:pt idx="11">
                  <c:v>5</c:v>
                </c:pt>
                <c:pt idx="12">
                  <c:v>5</c:v>
                </c:pt>
                <c:pt idx="13">
                  <c:v>5</c:v>
                </c:pt>
                <c:pt idx="14">
                  <c:v>4</c:v>
                </c:pt>
                <c:pt idx="15">
                  <c:v>4</c:v>
                </c:pt>
                <c:pt idx="16">
                  <c:v>4</c:v>
                </c:pt>
                <c:pt idx="17">
                  <c:v>4</c:v>
                </c:pt>
                <c:pt idx="18">
                  <c:v>4</c:v>
                </c:pt>
                <c:pt idx="19">
                  <c:v>4</c:v>
                </c:pt>
                <c:pt idx="20">
                  <c:v>4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2</c:v>
                </c:pt>
                <c:pt idx="28">
                  <c:v>2</c:v>
                </c:pt>
                <c:pt idx="29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F0-410D-B452-CD59F8A7A0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22145152"/>
        <c:axId val="1822143488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'C:\Users\User\OneDrive - GJU\SATS Exchange Officer\[internship statistics.xlsx]Sheet3'!$B$1</c15:sqref>
                        </c15:formulaRef>
                      </c:ext>
                    </c:extLst>
                    <c:strCache>
                      <c:ptCount val="1"/>
                      <c:pt idx="0">
                        <c:v>IE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'Internship stats'!$A$2:$A$47</c15:sqref>
                        </c15:formulaRef>
                      </c:ext>
                    </c:extLst>
                    <c:strCache>
                      <c:ptCount val="46"/>
                      <c:pt idx="0">
                        <c:v>Bosch</c:v>
                      </c:pt>
                      <c:pt idx="1">
                        <c:v>Daimler</c:v>
                      </c:pt>
                      <c:pt idx="2">
                        <c:v>Rattey Stahlbau</c:v>
                      </c:pt>
                      <c:pt idx="3">
                        <c:v>Continental</c:v>
                      </c:pt>
                      <c:pt idx="4">
                        <c:v>OSRAM</c:v>
                      </c:pt>
                      <c:pt idx="5">
                        <c:v>Mahle </c:v>
                      </c:pt>
                      <c:pt idx="6">
                        <c:v>Faurecia</c:v>
                      </c:pt>
                      <c:pt idx="7">
                        <c:v>MTU GmbH</c:v>
                      </c:pt>
                      <c:pt idx="8">
                        <c:v>SAP</c:v>
                      </c:pt>
                      <c:pt idx="9">
                        <c:v>Audi</c:v>
                      </c:pt>
                      <c:pt idx="10">
                        <c:v>Siemens</c:v>
                      </c:pt>
                      <c:pt idx="11">
                        <c:v>Voith</c:v>
                      </c:pt>
                      <c:pt idx="12">
                        <c:v>Volkswagen</c:v>
                      </c:pt>
                      <c:pt idx="13">
                        <c:v>Airbus</c:v>
                      </c:pt>
                      <c:pt idx="14">
                        <c:v>Fraunhofer</c:v>
                      </c:pt>
                      <c:pt idx="15">
                        <c:v>Markenbau</c:v>
                      </c:pt>
                      <c:pt idx="16">
                        <c:v>Trumpf</c:v>
                      </c:pt>
                      <c:pt idx="17">
                        <c:v>BMW Group</c:v>
                      </c:pt>
                      <c:pt idx="18">
                        <c:v>BSH Hausgeräte</c:v>
                      </c:pt>
                      <c:pt idx="19">
                        <c:v>DHL </c:v>
                      </c:pt>
                      <c:pt idx="20">
                        <c:v>Linde AG</c:v>
                      </c:pt>
                      <c:pt idx="21">
                        <c:v>Endress+ Hauser GmbH</c:v>
                      </c:pt>
                      <c:pt idx="22">
                        <c:v>Grafenberger</c:v>
                      </c:pt>
                      <c:pt idx="23">
                        <c:v>IAV</c:v>
                      </c:pt>
                      <c:pt idx="24">
                        <c:v>Photovoltaik Institut</c:v>
                      </c:pt>
                      <c:pt idx="25">
                        <c:v>Robert Bosch GmbH</c:v>
                      </c:pt>
                      <c:pt idx="26">
                        <c:v>SEG Automotive</c:v>
                      </c:pt>
                      <c:pt idx="27">
                        <c:v>SGS</c:v>
                      </c:pt>
                      <c:pt idx="28">
                        <c:v>SURAGUS GmbH</c:v>
                      </c:pt>
                      <c:pt idx="29">
                        <c:v>Thymoorgan</c:v>
                      </c:pt>
                      <c:pt idx="30">
                        <c:v>Vodafone</c:v>
                      </c:pt>
                      <c:pt idx="31">
                        <c:v>Allianz</c:v>
                      </c:pt>
                      <c:pt idx="32">
                        <c:v>Deutsche Bank</c:v>
                      </c:pt>
                      <c:pt idx="33">
                        <c:v>EvoBus GmbH</c:v>
                      </c:pt>
                      <c:pt idx="34">
                        <c:v>Faun</c:v>
                      </c:pt>
                      <c:pt idx="35">
                        <c:v>Heidelberg Cement</c:v>
                      </c:pt>
                      <c:pt idx="36">
                        <c:v>IKA</c:v>
                      </c:pt>
                      <c:pt idx="37">
                        <c:v>ITG GmbH Internationale Spedition+Logistik</c:v>
                      </c:pt>
                      <c:pt idx="38">
                        <c:v>Kärcher</c:v>
                      </c:pt>
                      <c:pt idx="39">
                        <c:v>PI Institut</c:v>
                      </c:pt>
                      <c:pt idx="40">
                        <c:v>RMA</c:v>
                      </c:pt>
                      <c:pt idx="41">
                        <c:v>Schaeffler AG</c:v>
                      </c:pt>
                      <c:pt idx="42">
                        <c:v>Syntegon Technology GmbH</c:v>
                      </c:pt>
                      <c:pt idx="43">
                        <c:v>TeamViewer</c:v>
                      </c:pt>
                      <c:pt idx="44">
                        <c:v>UGM</c:v>
                      </c:pt>
                      <c:pt idx="45">
                        <c:v>WABCO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[1]Sheet3!$B$2:$B$31</c15:sqref>
                        </c15:formulaRef>
                      </c:ext>
                    </c:extLst>
                    <c:numCache>
                      <c:formatCode>General</c:formatCode>
                      <c:ptCount val="30"/>
                      <c:pt idx="0">
                        <c:v>58</c:v>
                      </c:pt>
                      <c:pt idx="1">
                        <c:v>21</c:v>
                      </c:pt>
                      <c:pt idx="2">
                        <c:v>1</c:v>
                      </c:pt>
                      <c:pt idx="3">
                        <c:v>10</c:v>
                      </c:pt>
                      <c:pt idx="4">
                        <c:v>1</c:v>
                      </c:pt>
                      <c:pt idx="5">
                        <c:v>5</c:v>
                      </c:pt>
                      <c:pt idx="6">
                        <c:v>4</c:v>
                      </c:pt>
                      <c:pt idx="7">
                        <c:v>8</c:v>
                      </c:pt>
                      <c:pt idx="8">
                        <c:v>2</c:v>
                      </c:pt>
                      <c:pt idx="9">
                        <c:v>1</c:v>
                      </c:pt>
                      <c:pt idx="11">
                        <c:v>3</c:v>
                      </c:pt>
                      <c:pt idx="12">
                        <c:v>5</c:v>
                      </c:pt>
                      <c:pt idx="13">
                        <c:v>3</c:v>
                      </c:pt>
                      <c:pt idx="14">
                        <c:v>2</c:v>
                      </c:pt>
                      <c:pt idx="15">
                        <c:v>3</c:v>
                      </c:pt>
                      <c:pt idx="16">
                        <c:v>4</c:v>
                      </c:pt>
                      <c:pt idx="17">
                        <c:v>1</c:v>
                      </c:pt>
                      <c:pt idx="18">
                        <c:v>3</c:v>
                      </c:pt>
                      <c:pt idx="19">
                        <c:v>2</c:v>
                      </c:pt>
                      <c:pt idx="20">
                        <c:v>1</c:v>
                      </c:pt>
                      <c:pt idx="23">
                        <c:v>2</c:v>
                      </c:pt>
                      <c:pt idx="24">
                        <c:v>1</c:v>
                      </c:pt>
                      <c:pt idx="26">
                        <c:v>3</c:v>
                      </c:pt>
                      <c:pt idx="27">
                        <c:v>1</c:v>
                      </c:pt>
                      <c:pt idx="28">
                        <c:v>2</c:v>
                      </c:pt>
                      <c:pt idx="29">
                        <c:v>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93F0-410D-B452-CD59F8A7A0D2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'C:\Users\User\OneDrive - GJU\SATS Exchange Officer\[internship statistics.xlsx]Sheet3'!$C$1</c15:sqref>
                        </c15:formulaRef>
                      </c:ext>
                    </c:extLst>
                    <c:strCache>
                      <c:ptCount val="1"/>
                      <c:pt idx="0">
                        <c:v>ME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'Internship stats'!$A$2:$A$47</c15:sqref>
                        </c15:formulaRef>
                      </c:ext>
                    </c:extLst>
                    <c:strCache>
                      <c:ptCount val="46"/>
                      <c:pt idx="0">
                        <c:v>Bosch</c:v>
                      </c:pt>
                      <c:pt idx="1">
                        <c:v>Daimler</c:v>
                      </c:pt>
                      <c:pt idx="2">
                        <c:v>Rattey Stahlbau</c:v>
                      </c:pt>
                      <c:pt idx="3">
                        <c:v>Continental</c:v>
                      </c:pt>
                      <c:pt idx="4">
                        <c:v>OSRAM</c:v>
                      </c:pt>
                      <c:pt idx="5">
                        <c:v>Mahle </c:v>
                      </c:pt>
                      <c:pt idx="6">
                        <c:v>Faurecia</c:v>
                      </c:pt>
                      <c:pt idx="7">
                        <c:v>MTU GmbH</c:v>
                      </c:pt>
                      <c:pt idx="8">
                        <c:v>SAP</c:v>
                      </c:pt>
                      <c:pt idx="9">
                        <c:v>Audi</c:v>
                      </c:pt>
                      <c:pt idx="10">
                        <c:v>Siemens</c:v>
                      </c:pt>
                      <c:pt idx="11">
                        <c:v>Voith</c:v>
                      </c:pt>
                      <c:pt idx="12">
                        <c:v>Volkswagen</c:v>
                      </c:pt>
                      <c:pt idx="13">
                        <c:v>Airbus</c:v>
                      </c:pt>
                      <c:pt idx="14">
                        <c:v>Fraunhofer</c:v>
                      </c:pt>
                      <c:pt idx="15">
                        <c:v>Markenbau</c:v>
                      </c:pt>
                      <c:pt idx="16">
                        <c:v>Trumpf</c:v>
                      </c:pt>
                      <c:pt idx="17">
                        <c:v>BMW Group</c:v>
                      </c:pt>
                      <c:pt idx="18">
                        <c:v>BSH Hausgeräte</c:v>
                      </c:pt>
                      <c:pt idx="19">
                        <c:v>DHL </c:v>
                      </c:pt>
                      <c:pt idx="20">
                        <c:v>Linde AG</c:v>
                      </c:pt>
                      <c:pt idx="21">
                        <c:v>Endress+ Hauser GmbH</c:v>
                      </c:pt>
                      <c:pt idx="22">
                        <c:v>Grafenberger</c:v>
                      </c:pt>
                      <c:pt idx="23">
                        <c:v>IAV</c:v>
                      </c:pt>
                      <c:pt idx="24">
                        <c:v>Photovoltaik Institut</c:v>
                      </c:pt>
                      <c:pt idx="25">
                        <c:v>Robert Bosch GmbH</c:v>
                      </c:pt>
                      <c:pt idx="26">
                        <c:v>SEG Automotive</c:v>
                      </c:pt>
                      <c:pt idx="27">
                        <c:v>SGS</c:v>
                      </c:pt>
                      <c:pt idx="28">
                        <c:v>SURAGUS GmbH</c:v>
                      </c:pt>
                      <c:pt idx="29">
                        <c:v>Thymoorgan</c:v>
                      </c:pt>
                      <c:pt idx="30">
                        <c:v>Vodafone</c:v>
                      </c:pt>
                      <c:pt idx="31">
                        <c:v>Allianz</c:v>
                      </c:pt>
                      <c:pt idx="32">
                        <c:v>Deutsche Bank</c:v>
                      </c:pt>
                      <c:pt idx="33">
                        <c:v>EvoBus GmbH</c:v>
                      </c:pt>
                      <c:pt idx="34">
                        <c:v>Faun</c:v>
                      </c:pt>
                      <c:pt idx="35">
                        <c:v>Heidelberg Cement</c:v>
                      </c:pt>
                      <c:pt idx="36">
                        <c:v>IKA</c:v>
                      </c:pt>
                      <c:pt idx="37">
                        <c:v>ITG GmbH Internationale Spedition+Logistik</c:v>
                      </c:pt>
                      <c:pt idx="38">
                        <c:v>Kärcher</c:v>
                      </c:pt>
                      <c:pt idx="39">
                        <c:v>PI Institut</c:v>
                      </c:pt>
                      <c:pt idx="40">
                        <c:v>RMA</c:v>
                      </c:pt>
                      <c:pt idx="41">
                        <c:v>Schaeffler AG</c:v>
                      </c:pt>
                      <c:pt idx="42">
                        <c:v>Syntegon Technology GmbH</c:v>
                      </c:pt>
                      <c:pt idx="43">
                        <c:v>TeamViewer</c:v>
                      </c:pt>
                      <c:pt idx="44">
                        <c:v>UGM</c:v>
                      </c:pt>
                      <c:pt idx="45">
                        <c:v>WABCO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[1]Sheet3!$C$2:$C$31</c15:sqref>
                        </c15:formulaRef>
                      </c:ext>
                    </c:extLst>
                    <c:numCache>
                      <c:formatCode>General</c:formatCode>
                      <c:ptCount val="30"/>
                      <c:pt idx="0">
                        <c:v>16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5</c:v>
                      </c:pt>
                      <c:pt idx="4">
                        <c:v>7</c:v>
                      </c:pt>
                      <c:pt idx="8">
                        <c:v>3</c:v>
                      </c:pt>
                      <c:pt idx="9">
                        <c:v>1</c:v>
                      </c:pt>
                      <c:pt idx="10">
                        <c:v>1</c:v>
                      </c:pt>
                      <c:pt idx="14">
                        <c:v>1</c:v>
                      </c:pt>
                      <c:pt idx="18">
                        <c:v>1</c:v>
                      </c:pt>
                      <c:pt idx="19">
                        <c:v>1</c:v>
                      </c:pt>
                      <c:pt idx="20">
                        <c:v>2</c:v>
                      </c:pt>
                      <c:pt idx="21">
                        <c:v>2</c:v>
                      </c:pt>
                      <c:pt idx="22">
                        <c:v>1</c:v>
                      </c:pt>
                      <c:pt idx="23">
                        <c:v>1</c:v>
                      </c:pt>
                      <c:pt idx="24">
                        <c:v>1</c:v>
                      </c:pt>
                      <c:pt idx="25">
                        <c:v>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93F0-410D-B452-CD59F8A7A0D2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'C:\Users\User\OneDrive - GJU\SATS Exchange Officer\[internship statistics.xlsx]Sheet3'!$D$1</c15:sqref>
                        </c15:formulaRef>
                      </c:ext>
                    </c:extLst>
                    <c:strCache>
                      <c:ptCount val="1"/>
                      <c:pt idx="0">
                        <c:v>TME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'Internship stats'!$A$2:$A$47</c15:sqref>
                        </c15:formulaRef>
                      </c:ext>
                    </c:extLst>
                    <c:strCache>
                      <c:ptCount val="46"/>
                      <c:pt idx="0">
                        <c:v>Bosch</c:v>
                      </c:pt>
                      <c:pt idx="1">
                        <c:v>Daimler</c:v>
                      </c:pt>
                      <c:pt idx="2">
                        <c:v>Rattey Stahlbau</c:v>
                      </c:pt>
                      <c:pt idx="3">
                        <c:v>Continental</c:v>
                      </c:pt>
                      <c:pt idx="4">
                        <c:v>OSRAM</c:v>
                      </c:pt>
                      <c:pt idx="5">
                        <c:v>Mahle </c:v>
                      </c:pt>
                      <c:pt idx="6">
                        <c:v>Faurecia</c:v>
                      </c:pt>
                      <c:pt idx="7">
                        <c:v>MTU GmbH</c:v>
                      </c:pt>
                      <c:pt idx="8">
                        <c:v>SAP</c:v>
                      </c:pt>
                      <c:pt idx="9">
                        <c:v>Audi</c:v>
                      </c:pt>
                      <c:pt idx="10">
                        <c:v>Siemens</c:v>
                      </c:pt>
                      <c:pt idx="11">
                        <c:v>Voith</c:v>
                      </c:pt>
                      <c:pt idx="12">
                        <c:v>Volkswagen</c:v>
                      </c:pt>
                      <c:pt idx="13">
                        <c:v>Airbus</c:v>
                      </c:pt>
                      <c:pt idx="14">
                        <c:v>Fraunhofer</c:v>
                      </c:pt>
                      <c:pt idx="15">
                        <c:v>Markenbau</c:v>
                      </c:pt>
                      <c:pt idx="16">
                        <c:v>Trumpf</c:v>
                      </c:pt>
                      <c:pt idx="17">
                        <c:v>BMW Group</c:v>
                      </c:pt>
                      <c:pt idx="18">
                        <c:v>BSH Hausgeräte</c:v>
                      </c:pt>
                      <c:pt idx="19">
                        <c:v>DHL </c:v>
                      </c:pt>
                      <c:pt idx="20">
                        <c:v>Linde AG</c:v>
                      </c:pt>
                      <c:pt idx="21">
                        <c:v>Endress+ Hauser GmbH</c:v>
                      </c:pt>
                      <c:pt idx="22">
                        <c:v>Grafenberger</c:v>
                      </c:pt>
                      <c:pt idx="23">
                        <c:v>IAV</c:v>
                      </c:pt>
                      <c:pt idx="24">
                        <c:v>Photovoltaik Institut</c:v>
                      </c:pt>
                      <c:pt idx="25">
                        <c:v>Robert Bosch GmbH</c:v>
                      </c:pt>
                      <c:pt idx="26">
                        <c:v>SEG Automotive</c:v>
                      </c:pt>
                      <c:pt idx="27">
                        <c:v>SGS</c:v>
                      </c:pt>
                      <c:pt idx="28">
                        <c:v>SURAGUS GmbH</c:v>
                      </c:pt>
                      <c:pt idx="29">
                        <c:v>Thymoorgan</c:v>
                      </c:pt>
                      <c:pt idx="30">
                        <c:v>Vodafone</c:v>
                      </c:pt>
                      <c:pt idx="31">
                        <c:v>Allianz</c:v>
                      </c:pt>
                      <c:pt idx="32">
                        <c:v>Deutsche Bank</c:v>
                      </c:pt>
                      <c:pt idx="33">
                        <c:v>EvoBus GmbH</c:v>
                      </c:pt>
                      <c:pt idx="34">
                        <c:v>Faun</c:v>
                      </c:pt>
                      <c:pt idx="35">
                        <c:v>Heidelberg Cement</c:v>
                      </c:pt>
                      <c:pt idx="36">
                        <c:v>IKA</c:v>
                      </c:pt>
                      <c:pt idx="37">
                        <c:v>ITG GmbH Internationale Spedition+Logistik</c:v>
                      </c:pt>
                      <c:pt idx="38">
                        <c:v>Kärcher</c:v>
                      </c:pt>
                      <c:pt idx="39">
                        <c:v>PI Institut</c:v>
                      </c:pt>
                      <c:pt idx="40">
                        <c:v>RMA</c:v>
                      </c:pt>
                      <c:pt idx="41">
                        <c:v>Schaeffler AG</c:v>
                      </c:pt>
                      <c:pt idx="42">
                        <c:v>Syntegon Technology GmbH</c:v>
                      </c:pt>
                      <c:pt idx="43">
                        <c:v>TeamViewer</c:v>
                      </c:pt>
                      <c:pt idx="44">
                        <c:v>UGM</c:v>
                      </c:pt>
                      <c:pt idx="45">
                        <c:v>WABCO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[1]Sheet3!$D$2:$D$31</c15:sqref>
                        </c15:formulaRef>
                      </c:ext>
                    </c:extLst>
                    <c:numCache>
                      <c:formatCode>General</c:formatCode>
                      <c:ptCount val="30"/>
                      <c:pt idx="0">
                        <c:v>22</c:v>
                      </c:pt>
                      <c:pt idx="1">
                        <c:v>5</c:v>
                      </c:pt>
                      <c:pt idx="2">
                        <c:v>13</c:v>
                      </c:pt>
                      <c:pt idx="3">
                        <c:v>1</c:v>
                      </c:pt>
                      <c:pt idx="4">
                        <c:v>2</c:v>
                      </c:pt>
                      <c:pt idx="5">
                        <c:v>3</c:v>
                      </c:pt>
                      <c:pt idx="6">
                        <c:v>4</c:v>
                      </c:pt>
                      <c:pt idx="8">
                        <c:v>2</c:v>
                      </c:pt>
                      <c:pt idx="9">
                        <c:v>5</c:v>
                      </c:pt>
                      <c:pt idx="10">
                        <c:v>5</c:v>
                      </c:pt>
                      <c:pt idx="11">
                        <c:v>2</c:v>
                      </c:pt>
                      <c:pt idx="13">
                        <c:v>2</c:v>
                      </c:pt>
                      <c:pt idx="14">
                        <c:v>1</c:v>
                      </c:pt>
                      <c:pt idx="15">
                        <c:v>1</c:v>
                      </c:pt>
                      <c:pt idx="17">
                        <c:v>3</c:v>
                      </c:pt>
                      <c:pt idx="19">
                        <c:v>1</c:v>
                      </c:pt>
                      <c:pt idx="20">
                        <c:v>1</c:v>
                      </c:pt>
                      <c:pt idx="21">
                        <c:v>1</c:v>
                      </c:pt>
                      <c:pt idx="22">
                        <c:v>2</c:v>
                      </c:pt>
                      <c:pt idx="24">
                        <c:v>1</c:v>
                      </c:pt>
                      <c:pt idx="27">
                        <c:v>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93F0-410D-B452-CD59F8A7A0D2}"/>
                  </c:ext>
                </c:extLst>
              </c15:ser>
            </c15:filteredBarSeries>
          </c:ext>
        </c:extLst>
      </c:barChart>
      <c:catAx>
        <c:axId val="1822145152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22143488"/>
        <c:crosses val="autoZero"/>
        <c:auto val="1"/>
        <c:lblAlgn val="ctr"/>
        <c:lblOffset val="100"/>
        <c:noMultiLvlLbl val="0"/>
      </c:catAx>
      <c:valAx>
        <c:axId val="1822143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500"/>
                  <a:t>Number</a:t>
                </a:r>
                <a:r>
                  <a:rPr lang="en-US" sz="1500" baseline="0"/>
                  <a:t> of SATS STudents per company</a:t>
                </a:r>
                <a:endParaRPr lang="en-US" sz="15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5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22145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/>
              <a:t>Number of SATS students who did GP in Germany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'# of bachelor theses in Germany'!$E$5</c:f>
              <c:strCache>
                <c:ptCount val="1"/>
                <c:pt idx="0">
                  <c:v>IE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'# of bachelor theses in Germany'!$D$6:$D$11</c:f>
              <c:strCache>
                <c:ptCount val="6"/>
                <c:pt idx="0">
                  <c:v>2014/2015</c:v>
                </c:pt>
                <c:pt idx="1">
                  <c:v>2015/2016</c:v>
                </c:pt>
                <c:pt idx="2">
                  <c:v>2016/2017</c:v>
                </c:pt>
                <c:pt idx="3">
                  <c:v>2017/2018</c:v>
                </c:pt>
                <c:pt idx="4">
                  <c:v>2018/2019</c:v>
                </c:pt>
                <c:pt idx="5">
                  <c:v>2019/2020</c:v>
                </c:pt>
              </c:strCache>
            </c:strRef>
          </c:cat>
          <c:val>
            <c:numRef>
              <c:f>'# of bachelor theses in Germany'!$E$6:$E$11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12</c:v>
                </c:pt>
                <c:pt idx="3">
                  <c:v>3</c:v>
                </c:pt>
                <c:pt idx="4">
                  <c:v>4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62-4439-8D77-4D639AC89222}"/>
            </c:ext>
          </c:extLst>
        </c:ser>
        <c:ser>
          <c:idx val="1"/>
          <c:order val="1"/>
          <c:tx>
            <c:strRef>
              <c:f>'# of bachelor theses in Germany'!$F$5</c:f>
              <c:strCache>
                <c:ptCount val="1"/>
                <c:pt idx="0">
                  <c:v>ME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'# of bachelor theses in Germany'!$D$6:$D$11</c:f>
              <c:strCache>
                <c:ptCount val="6"/>
                <c:pt idx="0">
                  <c:v>2014/2015</c:v>
                </c:pt>
                <c:pt idx="1">
                  <c:v>2015/2016</c:v>
                </c:pt>
                <c:pt idx="2">
                  <c:v>2016/2017</c:v>
                </c:pt>
                <c:pt idx="3">
                  <c:v>2017/2018</c:v>
                </c:pt>
                <c:pt idx="4">
                  <c:v>2018/2019</c:v>
                </c:pt>
                <c:pt idx="5">
                  <c:v>2019/2020</c:v>
                </c:pt>
              </c:strCache>
            </c:strRef>
          </c:cat>
          <c:val>
            <c:numRef>
              <c:f>'# of bachelor theses in Germany'!$F$6:$F$11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62-4439-8D77-4D639AC89222}"/>
            </c:ext>
          </c:extLst>
        </c:ser>
        <c:ser>
          <c:idx val="2"/>
          <c:order val="2"/>
          <c:tx>
            <c:strRef>
              <c:f>'# of bachelor theses in Germany'!$G$5</c:f>
              <c:strCache>
                <c:ptCount val="1"/>
                <c:pt idx="0">
                  <c:v>TME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'# of bachelor theses in Germany'!$D$6:$D$11</c:f>
              <c:strCache>
                <c:ptCount val="6"/>
                <c:pt idx="0">
                  <c:v>2014/2015</c:v>
                </c:pt>
                <c:pt idx="1">
                  <c:v>2015/2016</c:v>
                </c:pt>
                <c:pt idx="2">
                  <c:v>2016/2017</c:v>
                </c:pt>
                <c:pt idx="3">
                  <c:v>2017/2018</c:v>
                </c:pt>
                <c:pt idx="4">
                  <c:v>2018/2019</c:v>
                </c:pt>
                <c:pt idx="5">
                  <c:v>2019/2020</c:v>
                </c:pt>
              </c:strCache>
            </c:strRef>
          </c:cat>
          <c:val>
            <c:numRef>
              <c:f>'# of bachelor theses in Germany'!$G$6:$G$11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62-4439-8D77-4D639AC89222}"/>
            </c:ext>
          </c:extLst>
        </c:ser>
        <c:ser>
          <c:idx val="3"/>
          <c:order val="3"/>
          <c:tx>
            <c:strRef>
              <c:f>'# of bachelor theses in Germany'!$H$5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'# of bachelor theses in Germany'!$D$6:$D$11</c:f>
              <c:strCache>
                <c:ptCount val="6"/>
                <c:pt idx="0">
                  <c:v>2014/2015</c:v>
                </c:pt>
                <c:pt idx="1">
                  <c:v>2015/2016</c:v>
                </c:pt>
                <c:pt idx="2">
                  <c:v>2016/2017</c:v>
                </c:pt>
                <c:pt idx="3">
                  <c:v>2017/2018</c:v>
                </c:pt>
                <c:pt idx="4">
                  <c:v>2018/2019</c:v>
                </c:pt>
                <c:pt idx="5">
                  <c:v>2019/2020</c:v>
                </c:pt>
              </c:strCache>
            </c:strRef>
          </c:cat>
          <c:val>
            <c:numRef>
              <c:f>'# of bachelor theses in Germany'!$H$6:$H$11</c:f>
              <c:numCache>
                <c:formatCode>General</c:formatCode>
                <c:ptCount val="6"/>
                <c:pt idx="0">
                  <c:v>3</c:v>
                </c:pt>
                <c:pt idx="1">
                  <c:v>11</c:v>
                </c:pt>
                <c:pt idx="2">
                  <c:v>17</c:v>
                </c:pt>
                <c:pt idx="3">
                  <c:v>11</c:v>
                </c:pt>
                <c:pt idx="4">
                  <c:v>14</c:v>
                </c:pt>
                <c:pt idx="5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62-4439-8D77-4D639AC8922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560160352"/>
        <c:axId val="560158712"/>
      </c:barChart>
      <c:catAx>
        <c:axId val="5601603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60158712"/>
        <c:crosses val="autoZero"/>
        <c:auto val="1"/>
        <c:lblAlgn val="ctr"/>
        <c:lblOffset val="100"/>
        <c:noMultiLvlLbl val="0"/>
      </c:catAx>
      <c:valAx>
        <c:axId val="5601587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60160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2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4" Type="http://schemas.openxmlformats.org/officeDocument/2006/relationships/image" Target="../media/image33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4" Type="http://schemas.openxmlformats.org/officeDocument/2006/relationships/image" Target="../media/image3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4" Type="http://schemas.openxmlformats.org/officeDocument/2006/relationships/image" Target="../media/image33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4" Type="http://schemas.openxmlformats.org/officeDocument/2006/relationships/image" Target="../media/image3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00F2AE-28E5-458F-841E-77CBD67A297C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B9791E-5834-43D7-BAD1-5DE0E23DC336}">
      <dgm:prSet phldrT="[Text]" custT="1"/>
      <dgm:spPr/>
      <dgm:t>
        <a:bodyPr/>
        <a:lstStyle/>
        <a:p>
          <a:r>
            <a:rPr lang="en-US" sz="1800" b="1" dirty="0"/>
            <a:t>Industrial Engineering Department (BSc)</a:t>
          </a:r>
        </a:p>
      </dgm:t>
    </dgm:pt>
    <dgm:pt modelId="{B3C4DA23-DB55-406E-AC70-12A0BA9E2D9C}" type="parTrans" cxnId="{0FF1D30A-1B61-4296-B236-D50B97DCA112}">
      <dgm:prSet/>
      <dgm:spPr/>
      <dgm:t>
        <a:bodyPr/>
        <a:lstStyle/>
        <a:p>
          <a:endParaRPr lang="en-US"/>
        </a:p>
      </dgm:t>
    </dgm:pt>
    <dgm:pt modelId="{BB629FE8-7396-4A89-9172-F60745B60CB1}" type="sibTrans" cxnId="{0FF1D30A-1B61-4296-B236-D50B97DCA112}">
      <dgm:prSet custT="1"/>
      <dgm:spPr/>
      <dgm:t>
        <a:bodyPr/>
        <a:lstStyle/>
        <a:p>
          <a:endParaRPr lang="en-US" sz="1600" dirty="0">
            <a:solidFill>
              <a:srgbClr val="FF0000"/>
            </a:solidFill>
          </a:endParaRPr>
        </a:p>
      </dgm:t>
    </dgm:pt>
    <dgm:pt modelId="{D1D5B23A-005E-4C40-80D3-22271CE4C191}">
      <dgm:prSet phldrT="[Text]"/>
      <dgm:spPr/>
      <dgm:t>
        <a:bodyPr/>
        <a:lstStyle/>
        <a:p>
          <a:r>
            <a:rPr lang="en-US" dirty="0"/>
            <a:t>Mechanical and Maintenance Engineering</a:t>
          </a:r>
        </a:p>
        <a:p>
          <a:r>
            <a:rPr lang="en-US" dirty="0"/>
            <a:t>(BSc)</a:t>
          </a:r>
        </a:p>
      </dgm:t>
    </dgm:pt>
    <dgm:pt modelId="{E594F847-976B-4FF9-B20C-172F39CBDBCB}" type="parTrans" cxnId="{45867837-06EE-4ED1-AB83-81C2C3109240}">
      <dgm:prSet/>
      <dgm:spPr/>
      <dgm:t>
        <a:bodyPr/>
        <a:lstStyle/>
        <a:p>
          <a:endParaRPr lang="en-US"/>
        </a:p>
      </dgm:t>
    </dgm:pt>
    <dgm:pt modelId="{9C97D789-A3AA-445C-B5AA-97ECBA7F41CD}" type="sibTrans" cxnId="{45867837-06EE-4ED1-AB83-81C2C3109240}">
      <dgm:prSet/>
      <dgm:spPr/>
      <dgm:t>
        <a:bodyPr/>
        <a:lstStyle/>
        <a:p>
          <a:endParaRPr lang="en-US"/>
        </a:p>
      </dgm:t>
    </dgm:pt>
    <dgm:pt modelId="{18F2FF9C-15BB-4B35-A761-79E0403D89B9}">
      <dgm:prSet phldrT="[Text]"/>
      <dgm:spPr/>
      <dgm:t>
        <a:bodyPr/>
        <a:lstStyle/>
        <a:p>
          <a:r>
            <a:rPr lang="en-US" b="0" dirty="0"/>
            <a:t>Mechatronics Engineering Department</a:t>
          </a:r>
        </a:p>
        <a:p>
          <a:r>
            <a:rPr lang="en-US" b="0" dirty="0"/>
            <a:t>(BSc)</a:t>
          </a:r>
        </a:p>
      </dgm:t>
    </dgm:pt>
    <dgm:pt modelId="{387CD1F4-BC88-497F-B7E8-286983610CE1}" type="parTrans" cxnId="{CE12E9D7-B29D-4484-9531-4F493A7E18AC}">
      <dgm:prSet/>
      <dgm:spPr/>
      <dgm:t>
        <a:bodyPr/>
        <a:lstStyle/>
        <a:p>
          <a:endParaRPr lang="en-US"/>
        </a:p>
      </dgm:t>
    </dgm:pt>
    <dgm:pt modelId="{125E74F9-A3F5-4DC9-AB2C-514B5DE33325}" type="sibTrans" cxnId="{CE12E9D7-B29D-4484-9531-4F493A7E18AC}">
      <dgm:prSet/>
      <dgm:spPr/>
      <dgm:t>
        <a:bodyPr/>
        <a:lstStyle/>
        <a:p>
          <a:endParaRPr lang="en-US"/>
        </a:p>
      </dgm:t>
    </dgm:pt>
    <dgm:pt modelId="{BFB5B9BE-4A4E-4596-9B2B-DD062DD4E4CA}" type="pres">
      <dgm:prSet presAssocID="{F000F2AE-28E5-458F-841E-77CBD67A297C}" presName="Name0" presStyleCnt="0">
        <dgm:presLayoutVars>
          <dgm:chMax/>
          <dgm:chPref/>
          <dgm:dir/>
          <dgm:animLvl val="lvl"/>
        </dgm:presLayoutVars>
      </dgm:prSet>
      <dgm:spPr/>
    </dgm:pt>
    <dgm:pt modelId="{44709F78-54AC-416C-AC0B-144F8FD3BB2E}" type="pres">
      <dgm:prSet presAssocID="{57B9791E-5834-43D7-BAD1-5DE0E23DC336}" presName="composite" presStyleCnt="0"/>
      <dgm:spPr/>
    </dgm:pt>
    <dgm:pt modelId="{7C526314-A50B-461D-BFAB-587E6F0D18DA}" type="pres">
      <dgm:prSet presAssocID="{57B9791E-5834-43D7-BAD1-5DE0E23DC336}" presName="Parent1" presStyleLbl="node1" presStyleIdx="0" presStyleCnt="6" custScaleX="115677" custLinFactNeighborX="-2481" custLinFactNeighborY="14275">
        <dgm:presLayoutVars>
          <dgm:chMax val="1"/>
          <dgm:chPref val="1"/>
          <dgm:bulletEnabled val="1"/>
        </dgm:presLayoutVars>
      </dgm:prSet>
      <dgm:spPr/>
    </dgm:pt>
    <dgm:pt modelId="{477633BC-EDA3-4A4B-996D-B48F29103D94}" type="pres">
      <dgm:prSet presAssocID="{57B9791E-5834-43D7-BAD1-5DE0E23DC336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2BA4966D-5865-4B9D-BE69-54DA862E009B}" type="pres">
      <dgm:prSet presAssocID="{57B9791E-5834-43D7-BAD1-5DE0E23DC336}" presName="BalanceSpacing" presStyleCnt="0"/>
      <dgm:spPr/>
    </dgm:pt>
    <dgm:pt modelId="{96EABE78-A505-4C04-88F4-1A39CD774E69}" type="pres">
      <dgm:prSet presAssocID="{57B9791E-5834-43D7-BAD1-5DE0E23DC336}" presName="BalanceSpacing1" presStyleCnt="0"/>
      <dgm:spPr/>
    </dgm:pt>
    <dgm:pt modelId="{7B5472C2-6D6E-4F81-809D-4BECE4CB5106}" type="pres">
      <dgm:prSet presAssocID="{BB629FE8-7396-4A89-9172-F60745B60CB1}" presName="Accent1Text" presStyleLbl="node1" presStyleIdx="1" presStyleCnt="6" custAng="14223630" custFlipVert="1" custFlipHor="1" custScaleX="3069" custScaleY="4442" custLinFactX="-32492" custLinFactNeighborX="-100000" custLinFactNeighborY="-94765"/>
      <dgm:spPr/>
    </dgm:pt>
    <dgm:pt modelId="{D8FFEBAC-463A-484A-A0FE-0B5012A5EE8B}" type="pres">
      <dgm:prSet presAssocID="{BB629FE8-7396-4A89-9172-F60745B60CB1}" presName="spaceBetweenRectangles" presStyleCnt="0"/>
      <dgm:spPr/>
    </dgm:pt>
    <dgm:pt modelId="{5A55CEF5-D24D-4880-AF3C-C6788B3B02D3}" type="pres">
      <dgm:prSet presAssocID="{D1D5B23A-005E-4C40-80D3-22271CE4C191}" presName="composite" presStyleCnt="0"/>
      <dgm:spPr/>
    </dgm:pt>
    <dgm:pt modelId="{2ED733A7-F170-4ABF-A3F5-D194A66D1367}" type="pres">
      <dgm:prSet presAssocID="{D1D5B23A-005E-4C40-80D3-22271CE4C191}" presName="Parent1" presStyleLbl="node1" presStyleIdx="2" presStyleCnt="6" custLinFactX="100000" custLinFactNeighborX="151074" custLinFactNeighborY="-78271">
        <dgm:presLayoutVars>
          <dgm:chMax val="1"/>
          <dgm:chPref val="1"/>
          <dgm:bulletEnabled val="1"/>
        </dgm:presLayoutVars>
      </dgm:prSet>
      <dgm:spPr/>
    </dgm:pt>
    <dgm:pt modelId="{8F355E0F-C561-4835-A583-2FE0CF6A215E}" type="pres">
      <dgm:prSet presAssocID="{D1D5B23A-005E-4C40-80D3-22271CE4C191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E145B1D5-52A0-47EF-B778-0277F5E32A82}" type="pres">
      <dgm:prSet presAssocID="{D1D5B23A-005E-4C40-80D3-22271CE4C191}" presName="BalanceSpacing" presStyleCnt="0"/>
      <dgm:spPr/>
    </dgm:pt>
    <dgm:pt modelId="{78D060CC-433A-4CBA-AA45-45BB20351AE4}" type="pres">
      <dgm:prSet presAssocID="{D1D5B23A-005E-4C40-80D3-22271CE4C191}" presName="BalanceSpacing1" presStyleCnt="0"/>
      <dgm:spPr/>
    </dgm:pt>
    <dgm:pt modelId="{A0FE8643-ACE6-45F4-8C22-BA54E5E2B16C}" type="pres">
      <dgm:prSet presAssocID="{9C97D789-A3AA-445C-B5AA-97ECBA7F41CD}" presName="Accent1Text" presStyleLbl="node1" presStyleIdx="3" presStyleCnt="6" custScaleX="118916" custLinFactNeighborX="3522" custLinFactNeighborY="10564"/>
      <dgm:spPr/>
    </dgm:pt>
    <dgm:pt modelId="{F26F195D-2FE2-4402-B017-FB65E7737A83}" type="pres">
      <dgm:prSet presAssocID="{9C97D789-A3AA-445C-B5AA-97ECBA7F41CD}" presName="spaceBetweenRectangles" presStyleCnt="0"/>
      <dgm:spPr/>
    </dgm:pt>
    <dgm:pt modelId="{98BD37B4-E832-47B1-A100-EEBF9A3B70D6}" type="pres">
      <dgm:prSet presAssocID="{18F2FF9C-15BB-4B35-A761-79E0403D89B9}" presName="composite" presStyleCnt="0"/>
      <dgm:spPr/>
    </dgm:pt>
    <dgm:pt modelId="{138E01FB-3F69-424F-BD39-8818C31DA188}" type="pres">
      <dgm:prSet presAssocID="{18F2FF9C-15BB-4B35-A761-79E0403D89B9}" presName="Parent1" presStyleLbl="node1" presStyleIdx="4" presStyleCnt="6" custLinFactX="-100000" custLinFactY="-64777" custLinFactNeighborX="-132804" custLinFactNeighborY="-100000">
        <dgm:presLayoutVars>
          <dgm:chMax val="1"/>
          <dgm:chPref val="1"/>
          <dgm:bulletEnabled val="1"/>
        </dgm:presLayoutVars>
      </dgm:prSet>
      <dgm:spPr/>
    </dgm:pt>
    <dgm:pt modelId="{5F6216DA-42AC-4CA3-8D6A-2A96CEB55245}" type="pres">
      <dgm:prSet presAssocID="{18F2FF9C-15BB-4B35-A761-79E0403D89B9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F5746AB0-8379-42A8-81FE-04F66DD5C0F7}" type="pres">
      <dgm:prSet presAssocID="{18F2FF9C-15BB-4B35-A761-79E0403D89B9}" presName="BalanceSpacing" presStyleCnt="0"/>
      <dgm:spPr/>
    </dgm:pt>
    <dgm:pt modelId="{76378828-DBE4-4EB9-8367-E3398B625B42}" type="pres">
      <dgm:prSet presAssocID="{18F2FF9C-15BB-4B35-A761-79E0403D89B9}" presName="BalanceSpacing1" presStyleCnt="0"/>
      <dgm:spPr/>
    </dgm:pt>
    <dgm:pt modelId="{906A8DFC-0577-48EB-B76A-AF9FB7BDB394}" type="pres">
      <dgm:prSet presAssocID="{125E74F9-A3F5-4DC9-AB2C-514B5DE33325}" presName="Accent1Text" presStyleLbl="node1" presStyleIdx="5" presStyleCnt="6" custScaleX="123004" custLinFactNeighborX="43060" custLinFactNeighborY="-75670"/>
      <dgm:spPr/>
    </dgm:pt>
  </dgm:ptLst>
  <dgm:cxnLst>
    <dgm:cxn modelId="{0FF1D30A-1B61-4296-B236-D50B97DCA112}" srcId="{F000F2AE-28E5-458F-841E-77CBD67A297C}" destId="{57B9791E-5834-43D7-BAD1-5DE0E23DC336}" srcOrd="0" destOrd="0" parTransId="{B3C4DA23-DB55-406E-AC70-12A0BA9E2D9C}" sibTransId="{BB629FE8-7396-4A89-9172-F60745B60CB1}"/>
    <dgm:cxn modelId="{F4E6152C-994C-4A04-9B7F-A6AD3AABADB1}" type="presOf" srcId="{57B9791E-5834-43D7-BAD1-5DE0E23DC336}" destId="{7C526314-A50B-461D-BFAB-587E6F0D18DA}" srcOrd="0" destOrd="0" presId="urn:microsoft.com/office/officeart/2008/layout/AlternatingHexagons"/>
    <dgm:cxn modelId="{45867837-06EE-4ED1-AB83-81C2C3109240}" srcId="{F000F2AE-28E5-458F-841E-77CBD67A297C}" destId="{D1D5B23A-005E-4C40-80D3-22271CE4C191}" srcOrd="1" destOrd="0" parTransId="{E594F847-976B-4FF9-B20C-172F39CBDBCB}" sibTransId="{9C97D789-A3AA-445C-B5AA-97ECBA7F41CD}"/>
    <dgm:cxn modelId="{7C3C2245-D6E8-4F1C-A96B-A32DBCC7F8FC}" type="presOf" srcId="{125E74F9-A3F5-4DC9-AB2C-514B5DE33325}" destId="{906A8DFC-0577-48EB-B76A-AF9FB7BDB394}" srcOrd="0" destOrd="0" presId="urn:microsoft.com/office/officeart/2008/layout/AlternatingHexagons"/>
    <dgm:cxn modelId="{EC3CAD69-4B7A-44B5-8B23-031412E6A03C}" type="presOf" srcId="{F000F2AE-28E5-458F-841E-77CBD67A297C}" destId="{BFB5B9BE-4A4E-4596-9B2B-DD062DD4E4CA}" srcOrd="0" destOrd="0" presId="urn:microsoft.com/office/officeart/2008/layout/AlternatingHexagons"/>
    <dgm:cxn modelId="{FD95CC57-8C22-4175-B008-8D3942354D28}" type="presOf" srcId="{9C97D789-A3AA-445C-B5AA-97ECBA7F41CD}" destId="{A0FE8643-ACE6-45F4-8C22-BA54E5E2B16C}" srcOrd="0" destOrd="0" presId="urn:microsoft.com/office/officeart/2008/layout/AlternatingHexagons"/>
    <dgm:cxn modelId="{465440AA-B777-4E63-9945-194A3486BF93}" type="presOf" srcId="{D1D5B23A-005E-4C40-80D3-22271CE4C191}" destId="{2ED733A7-F170-4ABF-A3F5-D194A66D1367}" srcOrd="0" destOrd="0" presId="urn:microsoft.com/office/officeart/2008/layout/AlternatingHexagons"/>
    <dgm:cxn modelId="{1A5F33B6-910F-4176-B03C-6E84E3803F47}" type="presOf" srcId="{18F2FF9C-15BB-4B35-A761-79E0403D89B9}" destId="{138E01FB-3F69-424F-BD39-8818C31DA188}" srcOrd="0" destOrd="0" presId="urn:microsoft.com/office/officeart/2008/layout/AlternatingHexagons"/>
    <dgm:cxn modelId="{C6B9ACD6-774D-4D20-8887-FDA5BD0563CA}" type="presOf" srcId="{BB629FE8-7396-4A89-9172-F60745B60CB1}" destId="{7B5472C2-6D6E-4F81-809D-4BECE4CB5106}" srcOrd="0" destOrd="0" presId="urn:microsoft.com/office/officeart/2008/layout/AlternatingHexagons"/>
    <dgm:cxn modelId="{CE12E9D7-B29D-4484-9531-4F493A7E18AC}" srcId="{F000F2AE-28E5-458F-841E-77CBD67A297C}" destId="{18F2FF9C-15BB-4B35-A761-79E0403D89B9}" srcOrd="2" destOrd="0" parTransId="{387CD1F4-BC88-497F-B7E8-286983610CE1}" sibTransId="{125E74F9-A3F5-4DC9-AB2C-514B5DE33325}"/>
    <dgm:cxn modelId="{2576B983-7510-45D8-A59E-3EABDC57686D}" type="presParOf" srcId="{BFB5B9BE-4A4E-4596-9B2B-DD062DD4E4CA}" destId="{44709F78-54AC-416C-AC0B-144F8FD3BB2E}" srcOrd="0" destOrd="0" presId="urn:microsoft.com/office/officeart/2008/layout/AlternatingHexagons"/>
    <dgm:cxn modelId="{9791BD07-CD08-4B95-ACFD-EB02504B71C9}" type="presParOf" srcId="{44709F78-54AC-416C-AC0B-144F8FD3BB2E}" destId="{7C526314-A50B-461D-BFAB-587E6F0D18DA}" srcOrd="0" destOrd="0" presId="urn:microsoft.com/office/officeart/2008/layout/AlternatingHexagons"/>
    <dgm:cxn modelId="{9D723B7D-99CD-45D8-B7CE-51CAC8B307E0}" type="presParOf" srcId="{44709F78-54AC-416C-AC0B-144F8FD3BB2E}" destId="{477633BC-EDA3-4A4B-996D-B48F29103D94}" srcOrd="1" destOrd="0" presId="urn:microsoft.com/office/officeart/2008/layout/AlternatingHexagons"/>
    <dgm:cxn modelId="{BEC6D8F4-0081-40E1-AC11-24756C035777}" type="presParOf" srcId="{44709F78-54AC-416C-AC0B-144F8FD3BB2E}" destId="{2BA4966D-5865-4B9D-BE69-54DA862E009B}" srcOrd="2" destOrd="0" presId="urn:microsoft.com/office/officeart/2008/layout/AlternatingHexagons"/>
    <dgm:cxn modelId="{C5A3491B-CA0D-41FC-AC64-D1B0DB7B26B3}" type="presParOf" srcId="{44709F78-54AC-416C-AC0B-144F8FD3BB2E}" destId="{96EABE78-A505-4C04-88F4-1A39CD774E69}" srcOrd="3" destOrd="0" presId="urn:microsoft.com/office/officeart/2008/layout/AlternatingHexagons"/>
    <dgm:cxn modelId="{D5F2865E-0957-4DF6-93B7-45FB190F0B90}" type="presParOf" srcId="{44709F78-54AC-416C-AC0B-144F8FD3BB2E}" destId="{7B5472C2-6D6E-4F81-809D-4BECE4CB5106}" srcOrd="4" destOrd="0" presId="urn:microsoft.com/office/officeart/2008/layout/AlternatingHexagons"/>
    <dgm:cxn modelId="{76F332D0-DEFE-4835-BD57-DBB17B193F29}" type="presParOf" srcId="{BFB5B9BE-4A4E-4596-9B2B-DD062DD4E4CA}" destId="{D8FFEBAC-463A-484A-A0FE-0B5012A5EE8B}" srcOrd="1" destOrd="0" presId="urn:microsoft.com/office/officeart/2008/layout/AlternatingHexagons"/>
    <dgm:cxn modelId="{59FBDB20-76BC-4598-B7D4-E5C587E650E1}" type="presParOf" srcId="{BFB5B9BE-4A4E-4596-9B2B-DD062DD4E4CA}" destId="{5A55CEF5-D24D-4880-AF3C-C6788B3B02D3}" srcOrd="2" destOrd="0" presId="urn:microsoft.com/office/officeart/2008/layout/AlternatingHexagons"/>
    <dgm:cxn modelId="{4706E187-00FD-4FAD-9AD0-E3FFBBD58355}" type="presParOf" srcId="{5A55CEF5-D24D-4880-AF3C-C6788B3B02D3}" destId="{2ED733A7-F170-4ABF-A3F5-D194A66D1367}" srcOrd="0" destOrd="0" presId="urn:microsoft.com/office/officeart/2008/layout/AlternatingHexagons"/>
    <dgm:cxn modelId="{FF86A8B2-8DCD-4310-93FD-13916B8E713C}" type="presParOf" srcId="{5A55CEF5-D24D-4880-AF3C-C6788B3B02D3}" destId="{8F355E0F-C561-4835-A583-2FE0CF6A215E}" srcOrd="1" destOrd="0" presId="urn:microsoft.com/office/officeart/2008/layout/AlternatingHexagons"/>
    <dgm:cxn modelId="{8940F993-3F80-4437-8EFB-0C584A2ACA78}" type="presParOf" srcId="{5A55CEF5-D24D-4880-AF3C-C6788B3B02D3}" destId="{E145B1D5-52A0-47EF-B778-0277F5E32A82}" srcOrd="2" destOrd="0" presId="urn:microsoft.com/office/officeart/2008/layout/AlternatingHexagons"/>
    <dgm:cxn modelId="{23CCFAB6-AC2B-4290-BC28-5D392A5B2758}" type="presParOf" srcId="{5A55CEF5-D24D-4880-AF3C-C6788B3B02D3}" destId="{78D060CC-433A-4CBA-AA45-45BB20351AE4}" srcOrd="3" destOrd="0" presId="urn:microsoft.com/office/officeart/2008/layout/AlternatingHexagons"/>
    <dgm:cxn modelId="{6DB47D71-5671-4BE2-8FD7-A298E07F501A}" type="presParOf" srcId="{5A55CEF5-D24D-4880-AF3C-C6788B3B02D3}" destId="{A0FE8643-ACE6-45F4-8C22-BA54E5E2B16C}" srcOrd="4" destOrd="0" presId="urn:microsoft.com/office/officeart/2008/layout/AlternatingHexagons"/>
    <dgm:cxn modelId="{56A42823-9AD1-42FF-849A-8ED2ECCB04BC}" type="presParOf" srcId="{BFB5B9BE-4A4E-4596-9B2B-DD062DD4E4CA}" destId="{F26F195D-2FE2-4402-B017-FB65E7737A83}" srcOrd="3" destOrd="0" presId="urn:microsoft.com/office/officeart/2008/layout/AlternatingHexagons"/>
    <dgm:cxn modelId="{BD1ED5DF-A3B6-4DC9-B3FA-A45E73B40164}" type="presParOf" srcId="{BFB5B9BE-4A4E-4596-9B2B-DD062DD4E4CA}" destId="{98BD37B4-E832-47B1-A100-EEBF9A3B70D6}" srcOrd="4" destOrd="0" presId="urn:microsoft.com/office/officeart/2008/layout/AlternatingHexagons"/>
    <dgm:cxn modelId="{BFEE6FAD-0D89-4F53-B8C3-D981B2FE087C}" type="presParOf" srcId="{98BD37B4-E832-47B1-A100-EEBF9A3B70D6}" destId="{138E01FB-3F69-424F-BD39-8818C31DA188}" srcOrd="0" destOrd="0" presId="urn:microsoft.com/office/officeart/2008/layout/AlternatingHexagons"/>
    <dgm:cxn modelId="{EF72DC07-3409-493A-BF90-95B3A3D4D8F7}" type="presParOf" srcId="{98BD37B4-E832-47B1-A100-EEBF9A3B70D6}" destId="{5F6216DA-42AC-4CA3-8D6A-2A96CEB55245}" srcOrd="1" destOrd="0" presId="urn:microsoft.com/office/officeart/2008/layout/AlternatingHexagons"/>
    <dgm:cxn modelId="{E5BD748C-B138-451A-8FF0-F07E0669EDCE}" type="presParOf" srcId="{98BD37B4-E832-47B1-A100-EEBF9A3B70D6}" destId="{F5746AB0-8379-42A8-81FE-04F66DD5C0F7}" srcOrd="2" destOrd="0" presId="urn:microsoft.com/office/officeart/2008/layout/AlternatingHexagons"/>
    <dgm:cxn modelId="{68914A42-A69F-422A-94CA-6002B713848A}" type="presParOf" srcId="{98BD37B4-E832-47B1-A100-EEBF9A3B70D6}" destId="{76378828-DBE4-4EB9-8367-E3398B625B42}" srcOrd="3" destOrd="0" presId="urn:microsoft.com/office/officeart/2008/layout/AlternatingHexagons"/>
    <dgm:cxn modelId="{D95ADF38-FEA3-42CD-99F0-8206D14015DF}" type="presParOf" srcId="{98BD37B4-E832-47B1-A100-EEBF9A3B70D6}" destId="{906A8DFC-0577-48EB-B76A-AF9FB7BDB39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B406D1-BA7D-4A3F-BAF6-E5956608F7B0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63C7D065-3BB2-47FB-A6F9-B4FB9E0F4967}">
      <dgm:prSet/>
      <dgm:spPr/>
      <dgm:t>
        <a:bodyPr/>
        <a:lstStyle/>
        <a:p>
          <a:pPr>
            <a:defRPr cap="all"/>
          </a:pPr>
          <a:r>
            <a:rPr lang="en-US"/>
            <a:t>General concept</a:t>
          </a:r>
        </a:p>
      </dgm:t>
    </dgm:pt>
    <dgm:pt modelId="{A61D81F7-F3DE-46C2-8CFB-F59D249CA62B}" type="parTrans" cxnId="{8F672E0D-0095-4979-BA66-C3500D06EB72}">
      <dgm:prSet/>
      <dgm:spPr/>
      <dgm:t>
        <a:bodyPr/>
        <a:lstStyle/>
        <a:p>
          <a:endParaRPr lang="en-US"/>
        </a:p>
      </dgm:t>
    </dgm:pt>
    <dgm:pt modelId="{C9459F4E-40C3-4937-B28E-F14686D21EEE}" type="sibTrans" cxnId="{8F672E0D-0095-4979-BA66-C3500D06EB72}">
      <dgm:prSet/>
      <dgm:spPr/>
      <dgm:t>
        <a:bodyPr/>
        <a:lstStyle/>
        <a:p>
          <a:endParaRPr lang="en-US"/>
        </a:p>
      </dgm:t>
    </dgm:pt>
    <dgm:pt modelId="{18D8D131-A7D6-4433-9A64-E2811C3DB45F}">
      <dgm:prSet/>
      <dgm:spPr/>
      <dgm:t>
        <a:bodyPr/>
        <a:lstStyle/>
        <a:p>
          <a:pPr>
            <a:defRPr cap="all"/>
          </a:pPr>
          <a:r>
            <a:rPr lang="en-US"/>
            <a:t>Achievements and ambitions</a:t>
          </a:r>
        </a:p>
      </dgm:t>
    </dgm:pt>
    <dgm:pt modelId="{328540EA-C141-411B-BFA9-FFAD6AA1A4B0}" type="parTrans" cxnId="{76177B6E-D5DB-4075-B6E2-3C56F9D07921}">
      <dgm:prSet/>
      <dgm:spPr/>
      <dgm:t>
        <a:bodyPr/>
        <a:lstStyle/>
        <a:p>
          <a:endParaRPr lang="en-US"/>
        </a:p>
      </dgm:t>
    </dgm:pt>
    <dgm:pt modelId="{FF8AF2BA-4EB1-4D8F-822A-9BDDC2C83E64}" type="sibTrans" cxnId="{76177B6E-D5DB-4075-B6E2-3C56F9D07921}">
      <dgm:prSet/>
      <dgm:spPr/>
      <dgm:t>
        <a:bodyPr/>
        <a:lstStyle/>
        <a:p>
          <a:endParaRPr lang="en-US"/>
        </a:p>
      </dgm:t>
    </dgm:pt>
    <dgm:pt modelId="{9437C757-59BD-4872-846A-D87967B5D0BE}">
      <dgm:prSet/>
      <dgm:spPr/>
      <dgm:t>
        <a:bodyPr/>
        <a:lstStyle/>
        <a:p>
          <a:pPr>
            <a:defRPr cap="all"/>
          </a:pPr>
          <a:r>
            <a:rPr lang="en-US" dirty="0"/>
            <a:t>main advantages</a:t>
          </a:r>
        </a:p>
      </dgm:t>
    </dgm:pt>
    <dgm:pt modelId="{45B98C30-8D22-44C0-B64E-C478CF5E4431}" type="parTrans" cxnId="{1959F7CC-CB5C-4E36-B660-B9E8B70D56A9}">
      <dgm:prSet/>
      <dgm:spPr/>
      <dgm:t>
        <a:bodyPr/>
        <a:lstStyle/>
        <a:p>
          <a:endParaRPr lang="en-US"/>
        </a:p>
      </dgm:t>
    </dgm:pt>
    <dgm:pt modelId="{0E6A4B87-2806-40DC-A33B-F1A0C671AD46}" type="sibTrans" cxnId="{1959F7CC-CB5C-4E36-B660-B9E8B70D56A9}">
      <dgm:prSet/>
      <dgm:spPr/>
      <dgm:t>
        <a:bodyPr/>
        <a:lstStyle/>
        <a:p>
          <a:endParaRPr lang="en-US"/>
        </a:p>
      </dgm:t>
    </dgm:pt>
    <dgm:pt modelId="{46A7BCB5-3CD4-4E8B-B078-792545AD3AAA}" type="pres">
      <dgm:prSet presAssocID="{79B406D1-BA7D-4A3F-BAF6-E5956608F7B0}" presName="root" presStyleCnt="0">
        <dgm:presLayoutVars>
          <dgm:dir/>
          <dgm:resizeHandles val="exact"/>
        </dgm:presLayoutVars>
      </dgm:prSet>
      <dgm:spPr/>
    </dgm:pt>
    <dgm:pt modelId="{E2F11B41-9410-4BEB-81CF-0260D853684C}" type="pres">
      <dgm:prSet presAssocID="{63C7D065-3BB2-47FB-A6F9-B4FB9E0F4967}" presName="compNode" presStyleCnt="0"/>
      <dgm:spPr/>
    </dgm:pt>
    <dgm:pt modelId="{8754EED9-E710-4736-A541-6393617F7852}" type="pres">
      <dgm:prSet presAssocID="{63C7D065-3BB2-47FB-A6F9-B4FB9E0F4967}" presName="iconBgRect" presStyleLbl="bgShp" presStyleIdx="0" presStyleCnt="3"/>
      <dgm:spPr/>
    </dgm:pt>
    <dgm:pt modelId="{1303EB68-39B0-4EE7-8C42-8C90C6AC0372}" type="pres">
      <dgm:prSet presAssocID="{63C7D065-3BB2-47FB-A6F9-B4FB9E0F496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B0310099-54BD-4AFA-8B06-6D6225497DAB}" type="pres">
      <dgm:prSet presAssocID="{63C7D065-3BB2-47FB-A6F9-B4FB9E0F4967}" presName="spaceRect" presStyleCnt="0"/>
      <dgm:spPr/>
    </dgm:pt>
    <dgm:pt modelId="{80A17708-F193-40F8-AE30-AAAF5C277BEE}" type="pres">
      <dgm:prSet presAssocID="{63C7D065-3BB2-47FB-A6F9-B4FB9E0F4967}" presName="textRect" presStyleLbl="revTx" presStyleIdx="0" presStyleCnt="3">
        <dgm:presLayoutVars>
          <dgm:chMax val="1"/>
          <dgm:chPref val="1"/>
        </dgm:presLayoutVars>
      </dgm:prSet>
      <dgm:spPr/>
    </dgm:pt>
    <dgm:pt modelId="{AA4CE81F-5B7C-491D-81E1-4D87F1787715}" type="pres">
      <dgm:prSet presAssocID="{C9459F4E-40C3-4937-B28E-F14686D21EEE}" presName="sibTrans" presStyleCnt="0"/>
      <dgm:spPr/>
    </dgm:pt>
    <dgm:pt modelId="{D832C6D7-00B7-459F-BBBD-3A068002B814}" type="pres">
      <dgm:prSet presAssocID="{18D8D131-A7D6-4433-9A64-E2811C3DB45F}" presName="compNode" presStyleCnt="0"/>
      <dgm:spPr/>
    </dgm:pt>
    <dgm:pt modelId="{FAFDB412-8AD8-41BE-BC82-46B01858A547}" type="pres">
      <dgm:prSet presAssocID="{18D8D131-A7D6-4433-9A64-E2811C3DB45F}" presName="iconBgRect" presStyleLbl="bgShp" presStyleIdx="1" presStyleCnt="3"/>
      <dgm:spPr/>
    </dgm:pt>
    <dgm:pt modelId="{6284E7D3-BF47-4862-BFB8-8078DB6320C9}" type="pres">
      <dgm:prSet presAssocID="{18D8D131-A7D6-4433-9A64-E2811C3DB45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B12B13C7-5BB4-4E68-B4E8-D394B427E029}" type="pres">
      <dgm:prSet presAssocID="{18D8D131-A7D6-4433-9A64-E2811C3DB45F}" presName="spaceRect" presStyleCnt="0"/>
      <dgm:spPr/>
    </dgm:pt>
    <dgm:pt modelId="{CAC026A5-CDF2-4AD7-87F8-FE07CE690A4F}" type="pres">
      <dgm:prSet presAssocID="{18D8D131-A7D6-4433-9A64-E2811C3DB45F}" presName="textRect" presStyleLbl="revTx" presStyleIdx="1" presStyleCnt="3">
        <dgm:presLayoutVars>
          <dgm:chMax val="1"/>
          <dgm:chPref val="1"/>
        </dgm:presLayoutVars>
      </dgm:prSet>
      <dgm:spPr/>
    </dgm:pt>
    <dgm:pt modelId="{3D0771E6-2EE6-4E00-9349-9C142A6949E4}" type="pres">
      <dgm:prSet presAssocID="{FF8AF2BA-4EB1-4D8F-822A-9BDDC2C83E64}" presName="sibTrans" presStyleCnt="0"/>
      <dgm:spPr/>
    </dgm:pt>
    <dgm:pt modelId="{378B9E6E-E913-432D-A0D8-F21427334EFA}" type="pres">
      <dgm:prSet presAssocID="{9437C757-59BD-4872-846A-D87967B5D0BE}" presName="compNode" presStyleCnt="0"/>
      <dgm:spPr/>
    </dgm:pt>
    <dgm:pt modelId="{49FAA692-1A4B-4025-8FE1-C4C98BC48CE5}" type="pres">
      <dgm:prSet presAssocID="{9437C757-59BD-4872-846A-D87967B5D0BE}" presName="iconBgRect" presStyleLbl="bgShp" presStyleIdx="2" presStyleCnt="3"/>
      <dgm:spPr/>
    </dgm:pt>
    <dgm:pt modelId="{9E05D9F6-D44A-4A0B-A064-67A0AA1F8CD4}" type="pres">
      <dgm:prSet presAssocID="{9437C757-59BD-4872-846A-D87967B5D0B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C9258C26-8C8E-4F7A-B9A3-817B24F920DE}" type="pres">
      <dgm:prSet presAssocID="{9437C757-59BD-4872-846A-D87967B5D0BE}" presName="spaceRect" presStyleCnt="0"/>
      <dgm:spPr/>
    </dgm:pt>
    <dgm:pt modelId="{5ED12995-FE1D-419D-8ED0-89317107736F}" type="pres">
      <dgm:prSet presAssocID="{9437C757-59BD-4872-846A-D87967B5D0BE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8F672E0D-0095-4979-BA66-C3500D06EB72}" srcId="{79B406D1-BA7D-4A3F-BAF6-E5956608F7B0}" destId="{63C7D065-3BB2-47FB-A6F9-B4FB9E0F4967}" srcOrd="0" destOrd="0" parTransId="{A61D81F7-F3DE-46C2-8CFB-F59D249CA62B}" sibTransId="{C9459F4E-40C3-4937-B28E-F14686D21EEE}"/>
    <dgm:cxn modelId="{B7FEA523-C017-44B1-AC6E-4A3FF6F06D33}" type="presOf" srcId="{79B406D1-BA7D-4A3F-BAF6-E5956608F7B0}" destId="{46A7BCB5-3CD4-4E8B-B078-792545AD3AAA}" srcOrd="0" destOrd="0" presId="urn:microsoft.com/office/officeart/2018/5/layout/IconCircleLabelList"/>
    <dgm:cxn modelId="{1AF9B75B-A4D0-405D-9E45-F9CD81DF8AD2}" type="presOf" srcId="{63C7D065-3BB2-47FB-A6F9-B4FB9E0F4967}" destId="{80A17708-F193-40F8-AE30-AAAF5C277BEE}" srcOrd="0" destOrd="0" presId="urn:microsoft.com/office/officeart/2018/5/layout/IconCircleLabelList"/>
    <dgm:cxn modelId="{AB1AEE6D-8001-46B8-88B6-362967E5FA96}" type="presOf" srcId="{9437C757-59BD-4872-846A-D87967B5D0BE}" destId="{5ED12995-FE1D-419D-8ED0-89317107736F}" srcOrd="0" destOrd="0" presId="urn:microsoft.com/office/officeart/2018/5/layout/IconCircleLabelList"/>
    <dgm:cxn modelId="{76177B6E-D5DB-4075-B6E2-3C56F9D07921}" srcId="{79B406D1-BA7D-4A3F-BAF6-E5956608F7B0}" destId="{18D8D131-A7D6-4433-9A64-E2811C3DB45F}" srcOrd="1" destOrd="0" parTransId="{328540EA-C141-411B-BFA9-FFAD6AA1A4B0}" sibTransId="{FF8AF2BA-4EB1-4D8F-822A-9BDDC2C83E64}"/>
    <dgm:cxn modelId="{B6A3D0C9-A58D-4547-9F68-4B59707A7537}" type="presOf" srcId="{18D8D131-A7D6-4433-9A64-E2811C3DB45F}" destId="{CAC026A5-CDF2-4AD7-87F8-FE07CE690A4F}" srcOrd="0" destOrd="0" presId="urn:microsoft.com/office/officeart/2018/5/layout/IconCircleLabelList"/>
    <dgm:cxn modelId="{1959F7CC-CB5C-4E36-B660-B9E8B70D56A9}" srcId="{79B406D1-BA7D-4A3F-BAF6-E5956608F7B0}" destId="{9437C757-59BD-4872-846A-D87967B5D0BE}" srcOrd="2" destOrd="0" parTransId="{45B98C30-8D22-44C0-B64E-C478CF5E4431}" sibTransId="{0E6A4B87-2806-40DC-A33B-F1A0C671AD46}"/>
    <dgm:cxn modelId="{44B40952-A3A9-4497-9477-06993A489D57}" type="presParOf" srcId="{46A7BCB5-3CD4-4E8B-B078-792545AD3AAA}" destId="{E2F11B41-9410-4BEB-81CF-0260D853684C}" srcOrd="0" destOrd="0" presId="urn:microsoft.com/office/officeart/2018/5/layout/IconCircleLabelList"/>
    <dgm:cxn modelId="{EF51682C-1E10-4E92-B1C0-E4C79C725746}" type="presParOf" srcId="{E2F11B41-9410-4BEB-81CF-0260D853684C}" destId="{8754EED9-E710-4736-A541-6393617F7852}" srcOrd="0" destOrd="0" presId="urn:microsoft.com/office/officeart/2018/5/layout/IconCircleLabelList"/>
    <dgm:cxn modelId="{027C8C2E-B20F-405A-B2F4-C9FC74DDA576}" type="presParOf" srcId="{E2F11B41-9410-4BEB-81CF-0260D853684C}" destId="{1303EB68-39B0-4EE7-8C42-8C90C6AC0372}" srcOrd="1" destOrd="0" presId="urn:microsoft.com/office/officeart/2018/5/layout/IconCircleLabelList"/>
    <dgm:cxn modelId="{CE28E61A-C045-40FB-9AC1-CB211C73A2A9}" type="presParOf" srcId="{E2F11B41-9410-4BEB-81CF-0260D853684C}" destId="{B0310099-54BD-4AFA-8B06-6D6225497DAB}" srcOrd="2" destOrd="0" presId="urn:microsoft.com/office/officeart/2018/5/layout/IconCircleLabelList"/>
    <dgm:cxn modelId="{DD7B1E5B-0829-4409-8AC3-259B89D6B6E8}" type="presParOf" srcId="{E2F11B41-9410-4BEB-81CF-0260D853684C}" destId="{80A17708-F193-40F8-AE30-AAAF5C277BEE}" srcOrd="3" destOrd="0" presId="urn:microsoft.com/office/officeart/2018/5/layout/IconCircleLabelList"/>
    <dgm:cxn modelId="{45960547-68EA-4D2F-99BC-E716570C62AC}" type="presParOf" srcId="{46A7BCB5-3CD4-4E8B-B078-792545AD3AAA}" destId="{AA4CE81F-5B7C-491D-81E1-4D87F1787715}" srcOrd="1" destOrd="0" presId="urn:microsoft.com/office/officeart/2018/5/layout/IconCircleLabelList"/>
    <dgm:cxn modelId="{32919826-8B46-4784-8853-7FBD7765EA47}" type="presParOf" srcId="{46A7BCB5-3CD4-4E8B-B078-792545AD3AAA}" destId="{D832C6D7-00B7-459F-BBBD-3A068002B814}" srcOrd="2" destOrd="0" presId="urn:microsoft.com/office/officeart/2018/5/layout/IconCircleLabelList"/>
    <dgm:cxn modelId="{70A36816-9991-4755-A304-092621B8BEF0}" type="presParOf" srcId="{D832C6D7-00B7-459F-BBBD-3A068002B814}" destId="{FAFDB412-8AD8-41BE-BC82-46B01858A547}" srcOrd="0" destOrd="0" presId="urn:microsoft.com/office/officeart/2018/5/layout/IconCircleLabelList"/>
    <dgm:cxn modelId="{8021EA9D-529D-4833-AEFA-A96AA58463E7}" type="presParOf" srcId="{D832C6D7-00B7-459F-BBBD-3A068002B814}" destId="{6284E7D3-BF47-4862-BFB8-8078DB6320C9}" srcOrd="1" destOrd="0" presId="urn:microsoft.com/office/officeart/2018/5/layout/IconCircleLabelList"/>
    <dgm:cxn modelId="{CB917E72-DE6D-4504-BDF5-CB1DD649EDF5}" type="presParOf" srcId="{D832C6D7-00B7-459F-BBBD-3A068002B814}" destId="{B12B13C7-5BB4-4E68-B4E8-D394B427E029}" srcOrd="2" destOrd="0" presId="urn:microsoft.com/office/officeart/2018/5/layout/IconCircleLabelList"/>
    <dgm:cxn modelId="{6B17F005-A8E2-4571-A700-A52F0BC76CD2}" type="presParOf" srcId="{D832C6D7-00B7-459F-BBBD-3A068002B814}" destId="{CAC026A5-CDF2-4AD7-87F8-FE07CE690A4F}" srcOrd="3" destOrd="0" presId="urn:microsoft.com/office/officeart/2018/5/layout/IconCircleLabelList"/>
    <dgm:cxn modelId="{6F639A58-C02A-407F-AC91-D4BE9254FFC5}" type="presParOf" srcId="{46A7BCB5-3CD4-4E8B-B078-792545AD3AAA}" destId="{3D0771E6-2EE6-4E00-9349-9C142A6949E4}" srcOrd="3" destOrd="0" presId="urn:microsoft.com/office/officeart/2018/5/layout/IconCircleLabelList"/>
    <dgm:cxn modelId="{5D27AC07-4E86-41F8-9616-DE4454BB2C2F}" type="presParOf" srcId="{46A7BCB5-3CD4-4E8B-B078-792545AD3AAA}" destId="{378B9E6E-E913-432D-A0D8-F21427334EFA}" srcOrd="4" destOrd="0" presId="urn:microsoft.com/office/officeart/2018/5/layout/IconCircleLabelList"/>
    <dgm:cxn modelId="{DE1E6B10-CC28-4907-871B-DF7314744569}" type="presParOf" srcId="{378B9E6E-E913-432D-A0D8-F21427334EFA}" destId="{49FAA692-1A4B-4025-8FE1-C4C98BC48CE5}" srcOrd="0" destOrd="0" presId="urn:microsoft.com/office/officeart/2018/5/layout/IconCircleLabelList"/>
    <dgm:cxn modelId="{5281D3A0-DB74-4AC2-8544-A7EF180EC2FB}" type="presParOf" srcId="{378B9E6E-E913-432D-A0D8-F21427334EFA}" destId="{9E05D9F6-D44A-4A0B-A064-67A0AA1F8CD4}" srcOrd="1" destOrd="0" presId="urn:microsoft.com/office/officeart/2018/5/layout/IconCircleLabelList"/>
    <dgm:cxn modelId="{D7A4E1B1-1144-4CCE-BD6D-6FF414952ED9}" type="presParOf" srcId="{378B9E6E-E913-432D-A0D8-F21427334EFA}" destId="{C9258C26-8C8E-4F7A-B9A3-817B24F920DE}" srcOrd="2" destOrd="0" presId="urn:microsoft.com/office/officeart/2018/5/layout/IconCircleLabelList"/>
    <dgm:cxn modelId="{6E13CE7F-38DF-4FD5-9124-1413500BBC68}" type="presParOf" srcId="{378B9E6E-E913-432D-A0D8-F21427334EFA}" destId="{5ED12995-FE1D-419D-8ED0-89317107736F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1A003A-4530-4EA9-979A-80BAF6D5E082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ABCC56D-FE74-45B0-8048-A98D8B5055F3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Students:</a:t>
          </a:r>
        </a:p>
      </dgm:t>
    </dgm:pt>
    <dgm:pt modelId="{4BD4B516-02A3-4327-9C6C-C9B75D593C0D}" type="parTrans" cxnId="{E6F2CFBD-FD32-4306-BD43-FD23FCE5AB29}">
      <dgm:prSet/>
      <dgm:spPr/>
      <dgm:t>
        <a:bodyPr/>
        <a:lstStyle/>
        <a:p>
          <a:endParaRPr lang="en-US"/>
        </a:p>
      </dgm:t>
    </dgm:pt>
    <dgm:pt modelId="{F0E49DE0-5A40-400B-9C4A-83A5AD5352DD}" type="sibTrans" cxnId="{E6F2CFBD-FD32-4306-BD43-FD23FCE5AB29}">
      <dgm:prSet/>
      <dgm:spPr/>
      <dgm:t>
        <a:bodyPr/>
        <a:lstStyle/>
        <a:p>
          <a:endParaRPr lang="en-US"/>
        </a:p>
      </dgm:t>
    </dgm:pt>
    <dgm:pt modelId="{C1368C8A-4F3F-41B1-9C5A-0E8D6EFCFA5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Information sessions </a:t>
          </a:r>
        </a:p>
      </dgm:t>
    </dgm:pt>
    <dgm:pt modelId="{BC7562D9-99CE-4C55-AD35-F826316F6DE3}" type="parTrans" cxnId="{6308AF10-E158-4F16-8FC7-B474C04BE3BB}">
      <dgm:prSet/>
      <dgm:spPr/>
      <dgm:t>
        <a:bodyPr/>
        <a:lstStyle/>
        <a:p>
          <a:endParaRPr lang="en-US"/>
        </a:p>
      </dgm:t>
    </dgm:pt>
    <dgm:pt modelId="{E2D97C1D-3739-4DEA-AF8C-3B8FF7FB8D1C}" type="sibTrans" cxnId="{6308AF10-E158-4F16-8FC7-B474C04BE3BB}">
      <dgm:prSet/>
      <dgm:spPr/>
      <dgm:t>
        <a:bodyPr/>
        <a:lstStyle/>
        <a:p>
          <a:endParaRPr lang="en-US"/>
        </a:p>
      </dgm:t>
    </dgm:pt>
    <dgm:pt modelId="{74497929-F535-40B6-BDCC-031F061C144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Training sessions</a:t>
          </a:r>
        </a:p>
      </dgm:t>
    </dgm:pt>
    <dgm:pt modelId="{DE3B2466-DC9F-4BB3-9BD3-6C4BD6084D9A}" type="parTrans" cxnId="{8CAD855C-5B4F-4318-872F-9A623E3A0AC0}">
      <dgm:prSet/>
      <dgm:spPr/>
      <dgm:t>
        <a:bodyPr/>
        <a:lstStyle/>
        <a:p>
          <a:endParaRPr lang="en-US"/>
        </a:p>
      </dgm:t>
    </dgm:pt>
    <dgm:pt modelId="{4693B1C1-41E4-4B4A-8482-198BBF7CB1E0}" type="sibTrans" cxnId="{8CAD855C-5B4F-4318-872F-9A623E3A0AC0}">
      <dgm:prSet/>
      <dgm:spPr/>
      <dgm:t>
        <a:bodyPr/>
        <a:lstStyle/>
        <a:p>
          <a:endParaRPr lang="en-US"/>
        </a:p>
      </dgm:t>
    </dgm:pt>
    <dgm:pt modelId="{B7E5CF3F-D9C5-4769-8180-CB3E9039728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Companies:</a:t>
          </a:r>
        </a:p>
      </dgm:t>
    </dgm:pt>
    <dgm:pt modelId="{74AAEF45-DE36-4B42-9E75-EDE60D373DD9}" type="parTrans" cxnId="{39CADB5F-F7C6-4184-842F-83E9BDCEB0D3}">
      <dgm:prSet/>
      <dgm:spPr/>
      <dgm:t>
        <a:bodyPr/>
        <a:lstStyle/>
        <a:p>
          <a:endParaRPr lang="en-US"/>
        </a:p>
      </dgm:t>
    </dgm:pt>
    <dgm:pt modelId="{FB36B48A-4FCF-4366-ABED-21484965080B}" type="sibTrans" cxnId="{39CADB5F-F7C6-4184-842F-83E9BDCEB0D3}">
      <dgm:prSet/>
      <dgm:spPr/>
      <dgm:t>
        <a:bodyPr/>
        <a:lstStyle/>
        <a:p>
          <a:endParaRPr lang="en-US"/>
        </a:p>
      </dgm:t>
    </dgm:pt>
    <dgm:pt modelId="{CE6152A9-077A-4DEC-97DE-98496C1EBE8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Surveys</a:t>
          </a:r>
        </a:p>
        <a:p>
          <a:pPr>
            <a:lnSpc>
              <a:spcPct val="100000"/>
            </a:lnSpc>
          </a:pPr>
          <a:r>
            <a:rPr lang="en-US" dirty="0"/>
            <a:t>Meetings</a:t>
          </a:r>
        </a:p>
        <a:p>
          <a:pPr>
            <a:lnSpc>
              <a:spcPct val="100000"/>
            </a:lnSpc>
          </a:pPr>
          <a:r>
            <a:rPr lang="en-US" dirty="0"/>
            <a:t>Phone calls</a:t>
          </a:r>
        </a:p>
      </dgm:t>
    </dgm:pt>
    <dgm:pt modelId="{D6B24EE9-88D6-40D7-A5B0-66DB426BC2B6}" type="parTrans" cxnId="{8E305834-6275-4B4D-B823-CEB8D3781CF9}">
      <dgm:prSet/>
      <dgm:spPr/>
      <dgm:t>
        <a:bodyPr/>
        <a:lstStyle/>
        <a:p>
          <a:endParaRPr lang="en-US"/>
        </a:p>
      </dgm:t>
    </dgm:pt>
    <dgm:pt modelId="{588B2002-CD22-4A2C-B66B-E21C423A7823}" type="sibTrans" cxnId="{8E305834-6275-4B4D-B823-CEB8D3781CF9}">
      <dgm:prSet/>
      <dgm:spPr/>
      <dgm:t>
        <a:bodyPr/>
        <a:lstStyle/>
        <a:p>
          <a:endParaRPr lang="en-US"/>
        </a:p>
      </dgm:t>
    </dgm:pt>
    <dgm:pt modelId="{6E34D2FF-4442-4A93-845C-45312D9F9F59}" type="pres">
      <dgm:prSet presAssocID="{BD1A003A-4530-4EA9-979A-80BAF6D5E082}" presName="root" presStyleCnt="0">
        <dgm:presLayoutVars>
          <dgm:dir/>
          <dgm:resizeHandles val="exact"/>
        </dgm:presLayoutVars>
      </dgm:prSet>
      <dgm:spPr/>
    </dgm:pt>
    <dgm:pt modelId="{141F820B-7DCF-4800-B570-56489336613E}" type="pres">
      <dgm:prSet presAssocID="{EABCC56D-FE74-45B0-8048-A98D8B5055F3}" presName="compNode" presStyleCnt="0"/>
      <dgm:spPr/>
    </dgm:pt>
    <dgm:pt modelId="{5EA0619F-4703-4BD8-8C6C-631833694D52}" type="pres">
      <dgm:prSet presAssocID="{EABCC56D-FE74-45B0-8048-A98D8B5055F3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4051696C-1545-4C18-A7BC-47E3666F3222}" type="pres">
      <dgm:prSet presAssocID="{EABCC56D-FE74-45B0-8048-A98D8B5055F3}" presName="iconSpace" presStyleCnt="0"/>
      <dgm:spPr/>
    </dgm:pt>
    <dgm:pt modelId="{C413E4D2-C678-4FDA-9B63-CEC0EA8AAA1F}" type="pres">
      <dgm:prSet presAssocID="{EABCC56D-FE74-45B0-8048-A98D8B5055F3}" presName="parTx" presStyleLbl="revTx" presStyleIdx="0" presStyleCnt="4">
        <dgm:presLayoutVars>
          <dgm:chMax val="0"/>
          <dgm:chPref val="0"/>
        </dgm:presLayoutVars>
      </dgm:prSet>
      <dgm:spPr/>
    </dgm:pt>
    <dgm:pt modelId="{5D25524F-69EB-48B4-92E1-3F982A8F8FCD}" type="pres">
      <dgm:prSet presAssocID="{EABCC56D-FE74-45B0-8048-A98D8B5055F3}" presName="txSpace" presStyleCnt="0"/>
      <dgm:spPr/>
    </dgm:pt>
    <dgm:pt modelId="{A6D4A8F3-6581-4B32-8841-FA7F47967E36}" type="pres">
      <dgm:prSet presAssocID="{EABCC56D-FE74-45B0-8048-A98D8B5055F3}" presName="desTx" presStyleLbl="revTx" presStyleIdx="1" presStyleCnt="4">
        <dgm:presLayoutVars/>
      </dgm:prSet>
      <dgm:spPr/>
    </dgm:pt>
    <dgm:pt modelId="{2D33ECC1-DD6D-40C8-9097-E8CD159E04BE}" type="pres">
      <dgm:prSet presAssocID="{F0E49DE0-5A40-400B-9C4A-83A5AD5352DD}" presName="sibTrans" presStyleCnt="0"/>
      <dgm:spPr/>
    </dgm:pt>
    <dgm:pt modelId="{5CABDE14-8B04-4F97-B3BD-7075CC0436AD}" type="pres">
      <dgm:prSet presAssocID="{B7E5CF3F-D9C5-4769-8180-CB3E90397285}" presName="compNode" presStyleCnt="0"/>
      <dgm:spPr/>
    </dgm:pt>
    <dgm:pt modelId="{800C275C-4945-4A5A-96C4-2AA942DB88A7}" type="pres">
      <dgm:prSet presAssocID="{B7E5CF3F-D9C5-4769-8180-CB3E90397285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riefcase with solid fill"/>
        </a:ext>
      </dgm:extLst>
    </dgm:pt>
    <dgm:pt modelId="{3EEAA614-9730-47DC-BD03-1F882D4B0467}" type="pres">
      <dgm:prSet presAssocID="{B7E5CF3F-D9C5-4769-8180-CB3E90397285}" presName="iconSpace" presStyleCnt="0"/>
      <dgm:spPr/>
    </dgm:pt>
    <dgm:pt modelId="{18795EE0-88C0-4481-B787-911841D64C46}" type="pres">
      <dgm:prSet presAssocID="{B7E5CF3F-D9C5-4769-8180-CB3E90397285}" presName="parTx" presStyleLbl="revTx" presStyleIdx="2" presStyleCnt="4">
        <dgm:presLayoutVars>
          <dgm:chMax val="0"/>
          <dgm:chPref val="0"/>
        </dgm:presLayoutVars>
      </dgm:prSet>
      <dgm:spPr/>
    </dgm:pt>
    <dgm:pt modelId="{D731DB68-AAD0-489B-BD02-A5DE35BB66F1}" type="pres">
      <dgm:prSet presAssocID="{B7E5CF3F-D9C5-4769-8180-CB3E90397285}" presName="txSpace" presStyleCnt="0"/>
      <dgm:spPr/>
    </dgm:pt>
    <dgm:pt modelId="{84755638-855D-45FD-9564-E69FD951E690}" type="pres">
      <dgm:prSet presAssocID="{B7E5CF3F-D9C5-4769-8180-CB3E90397285}" presName="desTx" presStyleLbl="revTx" presStyleIdx="3" presStyleCnt="4">
        <dgm:presLayoutVars/>
      </dgm:prSet>
      <dgm:spPr/>
    </dgm:pt>
  </dgm:ptLst>
  <dgm:cxnLst>
    <dgm:cxn modelId="{209E0800-1608-4B25-8629-CEEA8D9BD976}" type="presOf" srcId="{B7E5CF3F-D9C5-4769-8180-CB3E90397285}" destId="{18795EE0-88C0-4481-B787-911841D64C46}" srcOrd="0" destOrd="0" presId="urn:microsoft.com/office/officeart/2018/5/layout/CenteredIconLabelDescriptionList"/>
    <dgm:cxn modelId="{6308AF10-E158-4F16-8FC7-B474C04BE3BB}" srcId="{EABCC56D-FE74-45B0-8048-A98D8B5055F3}" destId="{C1368C8A-4F3F-41B1-9C5A-0E8D6EFCFA51}" srcOrd="0" destOrd="0" parTransId="{BC7562D9-99CE-4C55-AD35-F826316F6DE3}" sibTransId="{E2D97C1D-3739-4DEA-AF8C-3B8FF7FB8D1C}"/>
    <dgm:cxn modelId="{EEF7A818-D80C-49A3-95B6-2B55CED9F66F}" type="presOf" srcId="{CE6152A9-077A-4DEC-97DE-98496C1EBE8C}" destId="{84755638-855D-45FD-9564-E69FD951E690}" srcOrd="0" destOrd="0" presId="urn:microsoft.com/office/officeart/2018/5/layout/CenteredIconLabelDescriptionList"/>
    <dgm:cxn modelId="{2484BB33-8E34-46D5-8FE3-DC24B71835C9}" type="presOf" srcId="{BD1A003A-4530-4EA9-979A-80BAF6D5E082}" destId="{6E34D2FF-4442-4A93-845C-45312D9F9F59}" srcOrd="0" destOrd="0" presId="urn:microsoft.com/office/officeart/2018/5/layout/CenteredIconLabelDescriptionList"/>
    <dgm:cxn modelId="{8E305834-6275-4B4D-B823-CEB8D3781CF9}" srcId="{B7E5CF3F-D9C5-4769-8180-CB3E90397285}" destId="{CE6152A9-077A-4DEC-97DE-98496C1EBE8C}" srcOrd="0" destOrd="0" parTransId="{D6B24EE9-88D6-40D7-A5B0-66DB426BC2B6}" sibTransId="{588B2002-CD22-4A2C-B66B-E21C423A7823}"/>
    <dgm:cxn modelId="{8CAD855C-5B4F-4318-872F-9A623E3A0AC0}" srcId="{EABCC56D-FE74-45B0-8048-A98D8B5055F3}" destId="{74497929-F535-40B6-BDCC-031F061C1448}" srcOrd="1" destOrd="0" parTransId="{DE3B2466-DC9F-4BB3-9BD3-6C4BD6084D9A}" sibTransId="{4693B1C1-41E4-4B4A-8482-198BBF7CB1E0}"/>
    <dgm:cxn modelId="{39CADB5F-F7C6-4184-842F-83E9BDCEB0D3}" srcId="{BD1A003A-4530-4EA9-979A-80BAF6D5E082}" destId="{B7E5CF3F-D9C5-4769-8180-CB3E90397285}" srcOrd="1" destOrd="0" parTransId="{74AAEF45-DE36-4B42-9E75-EDE60D373DD9}" sibTransId="{FB36B48A-4FCF-4366-ABED-21484965080B}"/>
    <dgm:cxn modelId="{91C0E191-93F1-4300-AB96-D6853F94661A}" type="presOf" srcId="{74497929-F535-40B6-BDCC-031F061C1448}" destId="{A6D4A8F3-6581-4B32-8841-FA7F47967E36}" srcOrd="0" destOrd="1" presId="urn:microsoft.com/office/officeart/2018/5/layout/CenteredIconLabelDescriptionList"/>
    <dgm:cxn modelId="{0AE7F599-9959-4404-B5DC-45E630470A8E}" type="presOf" srcId="{C1368C8A-4F3F-41B1-9C5A-0E8D6EFCFA51}" destId="{A6D4A8F3-6581-4B32-8841-FA7F47967E36}" srcOrd="0" destOrd="0" presId="urn:microsoft.com/office/officeart/2018/5/layout/CenteredIconLabelDescriptionList"/>
    <dgm:cxn modelId="{20D177B1-7B41-4661-B037-4AD61034CF4D}" type="presOf" srcId="{EABCC56D-FE74-45B0-8048-A98D8B5055F3}" destId="{C413E4D2-C678-4FDA-9B63-CEC0EA8AAA1F}" srcOrd="0" destOrd="0" presId="urn:microsoft.com/office/officeart/2018/5/layout/CenteredIconLabelDescriptionList"/>
    <dgm:cxn modelId="{E6F2CFBD-FD32-4306-BD43-FD23FCE5AB29}" srcId="{BD1A003A-4530-4EA9-979A-80BAF6D5E082}" destId="{EABCC56D-FE74-45B0-8048-A98D8B5055F3}" srcOrd="0" destOrd="0" parTransId="{4BD4B516-02A3-4327-9C6C-C9B75D593C0D}" sibTransId="{F0E49DE0-5A40-400B-9C4A-83A5AD5352DD}"/>
    <dgm:cxn modelId="{6BD0D274-228F-4A5C-BC03-8E480F705DC6}" type="presParOf" srcId="{6E34D2FF-4442-4A93-845C-45312D9F9F59}" destId="{141F820B-7DCF-4800-B570-56489336613E}" srcOrd="0" destOrd="0" presId="urn:microsoft.com/office/officeart/2018/5/layout/CenteredIconLabelDescriptionList"/>
    <dgm:cxn modelId="{44D3BB45-4F38-4859-AF35-24B9277F56C5}" type="presParOf" srcId="{141F820B-7DCF-4800-B570-56489336613E}" destId="{5EA0619F-4703-4BD8-8C6C-631833694D52}" srcOrd="0" destOrd="0" presId="urn:microsoft.com/office/officeart/2018/5/layout/CenteredIconLabelDescriptionList"/>
    <dgm:cxn modelId="{CB6F7273-F1BC-407C-B01F-3DDF53A38EB0}" type="presParOf" srcId="{141F820B-7DCF-4800-B570-56489336613E}" destId="{4051696C-1545-4C18-A7BC-47E3666F3222}" srcOrd="1" destOrd="0" presId="urn:microsoft.com/office/officeart/2018/5/layout/CenteredIconLabelDescriptionList"/>
    <dgm:cxn modelId="{082C1D8D-098D-4752-8CEF-DFF4596EB129}" type="presParOf" srcId="{141F820B-7DCF-4800-B570-56489336613E}" destId="{C413E4D2-C678-4FDA-9B63-CEC0EA8AAA1F}" srcOrd="2" destOrd="0" presId="urn:microsoft.com/office/officeart/2018/5/layout/CenteredIconLabelDescriptionList"/>
    <dgm:cxn modelId="{58A6AC63-DE4B-495A-9587-3FD5D8597C3F}" type="presParOf" srcId="{141F820B-7DCF-4800-B570-56489336613E}" destId="{5D25524F-69EB-48B4-92E1-3F982A8F8FCD}" srcOrd="3" destOrd="0" presId="urn:microsoft.com/office/officeart/2018/5/layout/CenteredIconLabelDescriptionList"/>
    <dgm:cxn modelId="{33C77162-8D4E-43E5-ACB8-AF384398C152}" type="presParOf" srcId="{141F820B-7DCF-4800-B570-56489336613E}" destId="{A6D4A8F3-6581-4B32-8841-FA7F47967E36}" srcOrd="4" destOrd="0" presId="urn:microsoft.com/office/officeart/2018/5/layout/CenteredIconLabelDescriptionList"/>
    <dgm:cxn modelId="{9C36E663-EDDC-4A2B-96E5-02650DBB4CA3}" type="presParOf" srcId="{6E34D2FF-4442-4A93-845C-45312D9F9F59}" destId="{2D33ECC1-DD6D-40C8-9097-E8CD159E04BE}" srcOrd="1" destOrd="0" presId="urn:microsoft.com/office/officeart/2018/5/layout/CenteredIconLabelDescriptionList"/>
    <dgm:cxn modelId="{40F2D584-763C-4C8A-AB40-B7BBBD39F28A}" type="presParOf" srcId="{6E34D2FF-4442-4A93-845C-45312D9F9F59}" destId="{5CABDE14-8B04-4F97-B3BD-7075CC0436AD}" srcOrd="2" destOrd="0" presId="urn:microsoft.com/office/officeart/2018/5/layout/CenteredIconLabelDescriptionList"/>
    <dgm:cxn modelId="{373247E0-BB53-4A37-A89A-5395F0F655E1}" type="presParOf" srcId="{5CABDE14-8B04-4F97-B3BD-7075CC0436AD}" destId="{800C275C-4945-4A5A-96C4-2AA942DB88A7}" srcOrd="0" destOrd="0" presId="urn:microsoft.com/office/officeart/2018/5/layout/CenteredIconLabelDescriptionList"/>
    <dgm:cxn modelId="{0B202DAE-DE34-4520-8B2F-E7E57D377CED}" type="presParOf" srcId="{5CABDE14-8B04-4F97-B3BD-7075CC0436AD}" destId="{3EEAA614-9730-47DC-BD03-1F882D4B0467}" srcOrd="1" destOrd="0" presId="urn:microsoft.com/office/officeart/2018/5/layout/CenteredIconLabelDescriptionList"/>
    <dgm:cxn modelId="{B53C519C-ED4B-4921-8B78-02E0F09B5170}" type="presParOf" srcId="{5CABDE14-8B04-4F97-B3BD-7075CC0436AD}" destId="{18795EE0-88C0-4481-B787-911841D64C46}" srcOrd="2" destOrd="0" presId="urn:microsoft.com/office/officeart/2018/5/layout/CenteredIconLabelDescriptionList"/>
    <dgm:cxn modelId="{C970F070-FA06-43BC-BD4E-14B91F0DB36A}" type="presParOf" srcId="{5CABDE14-8B04-4F97-B3BD-7075CC0436AD}" destId="{D731DB68-AAD0-489B-BD02-A5DE35BB66F1}" srcOrd="3" destOrd="0" presId="urn:microsoft.com/office/officeart/2018/5/layout/CenteredIconLabelDescriptionList"/>
    <dgm:cxn modelId="{F2A251DB-FA05-4347-A44F-D577D724FB3F}" type="presParOf" srcId="{5CABDE14-8B04-4F97-B3BD-7075CC0436AD}" destId="{84755638-855D-45FD-9564-E69FD951E690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30BC80-A1E8-4DF4-A343-E6B5AAEC76FF}" type="doc">
      <dgm:prSet loTypeId="urn:microsoft.com/office/officeart/2018/2/layout/IconLabelList" loCatId="icon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514D43CE-52E9-4FA3-B619-FBE77C70F56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Started with the academic year 2019-2020</a:t>
          </a:r>
        </a:p>
      </dgm:t>
    </dgm:pt>
    <dgm:pt modelId="{743D52D2-EC56-455B-BF0F-6A3B187105EA}" type="parTrans" cxnId="{AE09044C-DD07-4090-A0F1-2516D169A157}">
      <dgm:prSet/>
      <dgm:spPr/>
      <dgm:t>
        <a:bodyPr/>
        <a:lstStyle/>
        <a:p>
          <a:endParaRPr lang="en-US"/>
        </a:p>
      </dgm:t>
    </dgm:pt>
    <dgm:pt modelId="{CD40460D-82E4-4041-9282-F00339CC292C}" type="sibTrans" cxnId="{AE09044C-DD07-4090-A0F1-2516D169A157}">
      <dgm:prSet/>
      <dgm:spPr/>
      <dgm:t>
        <a:bodyPr/>
        <a:lstStyle/>
        <a:p>
          <a:endParaRPr lang="en-US"/>
        </a:p>
      </dgm:t>
    </dgm:pt>
    <dgm:pt modelId="{297EA2F1-D134-497E-9B96-C469A1D9F1A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Partner companies ( </a:t>
          </a:r>
          <a:r>
            <a:rPr lang="en-US" dirty="0" err="1"/>
            <a:t>Umniah</a:t>
          </a:r>
          <a:r>
            <a:rPr lang="en-US" dirty="0"/>
            <a:t>, RAMZ, Dar Al Hai, and Etihad bank) </a:t>
          </a:r>
        </a:p>
      </dgm:t>
    </dgm:pt>
    <dgm:pt modelId="{106C65B9-83DA-4848-BD24-690AD51C8583}" type="parTrans" cxnId="{9AA9604B-19D5-4D34-AF34-E557ED0C5FA9}">
      <dgm:prSet/>
      <dgm:spPr/>
      <dgm:t>
        <a:bodyPr/>
        <a:lstStyle/>
        <a:p>
          <a:endParaRPr lang="en-US"/>
        </a:p>
      </dgm:t>
    </dgm:pt>
    <dgm:pt modelId="{F3EC376A-4DD7-4CA6-AEB7-1C87BDC04268}" type="sibTrans" cxnId="{9AA9604B-19D5-4D34-AF34-E557ED0C5FA9}">
      <dgm:prSet/>
      <dgm:spPr/>
      <dgm:t>
        <a:bodyPr/>
        <a:lstStyle/>
        <a:p>
          <a:endParaRPr lang="en-US"/>
        </a:p>
      </dgm:t>
    </dgm:pt>
    <dgm:pt modelId="{E63C32EB-DCAB-45D6-A6DC-14B443A5A421}" type="pres">
      <dgm:prSet presAssocID="{5630BC80-A1E8-4DF4-A343-E6B5AAEC76FF}" presName="root" presStyleCnt="0">
        <dgm:presLayoutVars>
          <dgm:dir/>
          <dgm:resizeHandles val="exact"/>
        </dgm:presLayoutVars>
      </dgm:prSet>
      <dgm:spPr/>
    </dgm:pt>
    <dgm:pt modelId="{B650B1D9-3AC3-4CD2-8056-802C4F237765}" type="pres">
      <dgm:prSet presAssocID="{514D43CE-52E9-4FA3-B619-FBE77C70F56B}" presName="compNode" presStyleCnt="0"/>
      <dgm:spPr/>
    </dgm:pt>
    <dgm:pt modelId="{D8BD30C7-DC97-4485-8934-CDE5D1AF5D17}" type="pres">
      <dgm:prSet presAssocID="{514D43CE-52E9-4FA3-B619-FBE77C70F56B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aduation Cap"/>
        </a:ext>
      </dgm:extLst>
    </dgm:pt>
    <dgm:pt modelId="{5CB9FA92-0430-4EF4-AFAF-CDD9667ED08E}" type="pres">
      <dgm:prSet presAssocID="{514D43CE-52E9-4FA3-B619-FBE77C70F56B}" presName="spaceRect" presStyleCnt="0"/>
      <dgm:spPr/>
    </dgm:pt>
    <dgm:pt modelId="{6DB93600-95FB-4CD2-AE54-B00DFC1E36B3}" type="pres">
      <dgm:prSet presAssocID="{514D43CE-52E9-4FA3-B619-FBE77C70F56B}" presName="textRect" presStyleLbl="revTx" presStyleIdx="0" presStyleCnt="2">
        <dgm:presLayoutVars>
          <dgm:chMax val="1"/>
          <dgm:chPref val="1"/>
        </dgm:presLayoutVars>
      </dgm:prSet>
      <dgm:spPr/>
    </dgm:pt>
    <dgm:pt modelId="{88602570-C836-4E43-9F04-F51A4C3D1FB9}" type="pres">
      <dgm:prSet presAssocID="{CD40460D-82E4-4041-9282-F00339CC292C}" presName="sibTrans" presStyleCnt="0"/>
      <dgm:spPr/>
    </dgm:pt>
    <dgm:pt modelId="{AB2B1A2A-251D-48F6-8A72-10702C41D4E8}" type="pres">
      <dgm:prSet presAssocID="{297EA2F1-D134-497E-9B96-C469A1D9F1A2}" presName="compNode" presStyleCnt="0"/>
      <dgm:spPr/>
    </dgm:pt>
    <dgm:pt modelId="{00661693-B19A-415F-8B82-4B4830C63411}" type="pres">
      <dgm:prSet presAssocID="{297EA2F1-D134-497E-9B96-C469A1D9F1A2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87FE133E-98AE-4BA8-BAD1-85C09B22B191}" type="pres">
      <dgm:prSet presAssocID="{297EA2F1-D134-497E-9B96-C469A1D9F1A2}" presName="spaceRect" presStyleCnt="0"/>
      <dgm:spPr/>
    </dgm:pt>
    <dgm:pt modelId="{AB1EFF1E-7A18-4FB9-8344-F7B153782EB8}" type="pres">
      <dgm:prSet presAssocID="{297EA2F1-D134-497E-9B96-C469A1D9F1A2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4CD6FE3C-2460-44DC-A3EA-FF7E55AF4669}" type="presOf" srcId="{5630BC80-A1E8-4DF4-A343-E6B5AAEC76FF}" destId="{E63C32EB-DCAB-45D6-A6DC-14B443A5A421}" srcOrd="0" destOrd="0" presId="urn:microsoft.com/office/officeart/2018/2/layout/IconLabelList"/>
    <dgm:cxn modelId="{9AA9604B-19D5-4D34-AF34-E557ED0C5FA9}" srcId="{5630BC80-A1E8-4DF4-A343-E6B5AAEC76FF}" destId="{297EA2F1-D134-497E-9B96-C469A1D9F1A2}" srcOrd="1" destOrd="0" parTransId="{106C65B9-83DA-4848-BD24-690AD51C8583}" sibTransId="{F3EC376A-4DD7-4CA6-AEB7-1C87BDC04268}"/>
    <dgm:cxn modelId="{AE09044C-DD07-4090-A0F1-2516D169A157}" srcId="{5630BC80-A1E8-4DF4-A343-E6B5AAEC76FF}" destId="{514D43CE-52E9-4FA3-B619-FBE77C70F56B}" srcOrd="0" destOrd="0" parTransId="{743D52D2-EC56-455B-BF0F-6A3B187105EA}" sibTransId="{CD40460D-82E4-4041-9282-F00339CC292C}"/>
    <dgm:cxn modelId="{FF347A4F-9B24-4B09-A00E-B3EBB77142D1}" type="presOf" srcId="{297EA2F1-D134-497E-9B96-C469A1D9F1A2}" destId="{AB1EFF1E-7A18-4FB9-8344-F7B153782EB8}" srcOrd="0" destOrd="0" presId="urn:microsoft.com/office/officeart/2018/2/layout/IconLabelList"/>
    <dgm:cxn modelId="{BCED56AB-CEB7-4546-B056-B6C04725492F}" type="presOf" srcId="{514D43CE-52E9-4FA3-B619-FBE77C70F56B}" destId="{6DB93600-95FB-4CD2-AE54-B00DFC1E36B3}" srcOrd="0" destOrd="0" presId="urn:microsoft.com/office/officeart/2018/2/layout/IconLabelList"/>
    <dgm:cxn modelId="{E2A26B3B-66DC-4578-95FF-CBCEF8ED3004}" type="presParOf" srcId="{E63C32EB-DCAB-45D6-A6DC-14B443A5A421}" destId="{B650B1D9-3AC3-4CD2-8056-802C4F237765}" srcOrd="0" destOrd="0" presId="urn:microsoft.com/office/officeart/2018/2/layout/IconLabelList"/>
    <dgm:cxn modelId="{D7E9FDD1-B5D6-4821-858E-E2A4FED1E560}" type="presParOf" srcId="{B650B1D9-3AC3-4CD2-8056-802C4F237765}" destId="{D8BD30C7-DC97-4485-8934-CDE5D1AF5D17}" srcOrd="0" destOrd="0" presId="urn:microsoft.com/office/officeart/2018/2/layout/IconLabelList"/>
    <dgm:cxn modelId="{530C0A94-0BA8-48B3-8BBD-643F1047DDBD}" type="presParOf" srcId="{B650B1D9-3AC3-4CD2-8056-802C4F237765}" destId="{5CB9FA92-0430-4EF4-AFAF-CDD9667ED08E}" srcOrd="1" destOrd="0" presId="urn:microsoft.com/office/officeart/2018/2/layout/IconLabelList"/>
    <dgm:cxn modelId="{EBBE1DBF-82BE-405B-888D-8EEC370A8D33}" type="presParOf" srcId="{B650B1D9-3AC3-4CD2-8056-802C4F237765}" destId="{6DB93600-95FB-4CD2-AE54-B00DFC1E36B3}" srcOrd="2" destOrd="0" presId="urn:microsoft.com/office/officeart/2018/2/layout/IconLabelList"/>
    <dgm:cxn modelId="{B7899C88-BFC1-40A3-B5B2-0FB5ACA9D3E3}" type="presParOf" srcId="{E63C32EB-DCAB-45D6-A6DC-14B443A5A421}" destId="{88602570-C836-4E43-9F04-F51A4C3D1FB9}" srcOrd="1" destOrd="0" presId="urn:microsoft.com/office/officeart/2018/2/layout/IconLabelList"/>
    <dgm:cxn modelId="{341172FB-55D7-4E44-A9A3-93614286BB63}" type="presParOf" srcId="{E63C32EB-DCAB-45D6-A6DC-14B443A5A421}" destId="{AB2B1A2A-251D-48F6-8A72-10702C41D4E8}" srcOrd="2" destOrd="0" presId="urn:microsoft.com/office/officeart/2018/2/layout/IconLabelList"/>
    <dgm:cxn modelId="{859DB222-06ED-40BD-B62A-7EF21167B304}" type="presParOf" srcId="{AB2B1A2A-251D-48F6-8A72-10702C41D4E8}" destId="{00661693-B19A-415F-8B82-4B4830C63411}" srcOrd="0" destOrd="0" presId="urn:microsoft.com/office/officeart/2018/2/layout/IconLabelList"/>
    <dgm:cxn modelId="{11E6F27D-FA35-401E-BAD8-3E53B943B22D}" type="presParOf" srcId="{AB2B1A2A-251D-48F6-8A72-10702C41D4E8}" destId="{87FE133E-98AE-4BA8-BAD1-85C09B22B191}" srcOrd="1" destOrd="0" presId="urn:microsoft.com/office/officeart/2018/2/layout/IconLabelList"/>
    <dgm:cxn modelId="{13E841D8-71C1-4030-A203-57BFF9C38745}" type="presParOf" srcId="{AB2B1A2A-251D-48F6-8A72-10702C41D4E8}" destId="{AB1EFF1E-7A18-4FB9-8344-F7B153782EB8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526314-A50B-461D-BFAB-587E6F0D18DA}">
      <dsp:nvSpPr>
        <dsp:cNvPr id="0" name=""/>
        <dsp:cNvSpPr/>
      </dsp:nvSpPr>
      <dsp:spPr>
        <a:xfrm rot="5400000">
          <a:off x="4263152" y="283843"/>
          <a:ext cx="2026074" cy="203902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Industrial Engineering Department (BSc)</a:t>
          </a:r>
        </a:p>
      </dsp:txBody>
      <dsp:txXfrm rot="-5400000">
        <a:off x="4596516" y="627995"/>
        <a:ext cx="1359346" cy="1350716"/>
      </dsp:txXfrm>
    </dsp:sp>
    <dsp:sp modelId="{477633BC-EDA3-4A4B-996D-B48F29103D94}">
      <dsp:nvSpPr>
        <dsp:cNvPr id="0" name=""/>
        <dsp:cNvSpPr/>
      </dsp:nvSpPr>
      <dsp:spPr>
        <a:xfrm>
          <a:off x="6254752" y="406309"/>
          <a:ext cx="2261098" cy="1215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5472C2-6D6E-4F81-809D-4BECE4CB5106}">
      <dsp:nvSpPr>
        <dsp:cNvPr id="0" name=""/>
        <dsp:cNvSpPr/>
      </dsp:nvSpPr>
      <dsp:spPr>
        <a:xfrm rot="19623630" flipH="1" flipV="1">
          <a:off x="1035807" y="20120"/>
          <a:ext cx="89998" cy="5409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>
            <a:solidFill>
              <a:srgbClr val="FF0000"/>
            </a:solidFill>
          </a:endParaRPr>
        </a:p>
      </dsp:txBody>
      <dsp:txXfrm rot="-5400000">
        <a:off x="1060976" y="14177"/>
        <a:ext cx="39660" cy="65982"/>
      </dsp:txXfrm>
    </dsp:sp>
    <dsp:sp modelId="{2ED733A7-F170-4ABF-A3F5-D194A66D1367}">
      <dsp:nvSpPr>
        <dsp:cNvPr id="0" name=""/>
        <dsp:cNvSpPr/>
      </dsp:nvSpPr>
      <dsp:spPr>
        <a:xfrm rot="5400000">
          <a:off x="7777030" y="266692"/>
          <a:ext cx="2026074" cy="176268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Mechanical and Maintenance Engineering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(BSc)</a:t>
          </a:r>
        </a:p>
      </dsp:txBody>
      <dsp:txXfrm rot="-5400000">
        <a:off x="8183410" y="450727"/>
        <a:ext cx="1213314" cy="1394614"/>
      </dsp:txXfrm>
    </dsp:sp>
    <dsp:sp modelId="{8F355E0F-C561-4835-A583-2FE0CF6A215E}">
      <dsp:nvSpPr>
        <dsp:cNvPr id="0" name=""/>
        <dsp:cNvSpPr/>
      </dsp:nvSpPr>
      <dsp:spPr>
        <a:xfrm>
          <a:off x="1221984" y="2126040"/>
          <a:ext cx="2188159" cy="1215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FE8643-ACE6-45F4-8C22-BA54E5E2B16C}">
      <dsp:nvSpPr>
        <dsp:cNvPr id="0" name=""/>
        <dsp:cNvSpPr/>
      </dsp:nvSpPr>
      <dsp:spPr>
        <a:xfrm rot="5400000">
          <a:off x="5317168" y="1899840"/>
          <a:ext cx="2026074" cy="209611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5631501" y="2272538"/>
        <a:ext cx="1397409" cy="1350716"/>
      </dsp:txXfrm>
    </dsp:sp>
    <dsp:sp modelId="{138E01FB-3F69-424F-BD39-8818C31DA188}">
      <dsp:nvSpPr>
        <dsp:cNvPr id="0" name=""/>
        <dsp:cNvSpPr/>
      </dsp:nvSpPr>
      <dsp:spPr>
        <a:xfrm rot="5400000">
          <a:off x="203284" y="233748"/>
          <a:ext cx="2026074" cy="176268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kern="1200" dirty="0"/>
            <a:t>Mechatronics Engineering Department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kern="1200" dirty="0"/>
            <a:t>(BSc)</a:t>
          </a:r>
        </a:p>
      </dsp:txBody>
      <dsp:txXfrm rot="-5400000">
        <a:off x="609664" y="417783"/>
        <a:ext cx="1213314" cy="1394614"/>
      </dsp:txXfrm>
    </dsp:sp>
    <dsp:sp modelId="{5F6216DA-42AC-4CA3-8D6A-2A96CEB55245}">
      <dsp:nvSpPr>
        <dsp:cNvPr id="0" name=""/>
        <dsp:cNvSpPr/>
      </dsp:nvSpPr>
      <dsp:spPr>
        <a:xfrm>
          <a:off x="6254752" y="3845772"/>
          <a:ext cx="2261098" cy="1215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6A8DFC-0577-48EB-B76A-AF9FB7BDB394}">
      <dsp:nvSpPr>
        <dsp:cNvPr id="0" name=""/>
        <dsp:cNvSpPr/>
      </dsp:nvSpPr>
      <dsp:spPr>
        <a:xfrm rot="5400000">
          <a:off x="3162197" y="1836378"/>
          <a:ext cx="2026074" cy="216817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3452510" y="2245106"/>
        <a:ext cx="1445448" cy="13507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54EED9-E710-4736-A541-6393617F7852}">
      <dsp:nvSpPr>
        <dsp:cNvPr id="0" name=""/>
        <dsp:cNvSpPr/>
      </dsp:nvSpPr>
      <dsp:spPr>
        <a:xfrm>
          <a:off x="679050" y="578168"/>
          <a:ext cx="1887187" cy="188718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03EB68-39B0-4EE7-8C42-8C90C6AC0372}">
      <dsp:nvSpPr>
        <dsp:cNvPr id="0" name=""/>
        <dsp:cNvSpPr/>
      </dsp:nvSpPr>
      <dsp:spPr>
        <a:xfrm>
          <a:off x="1081237" y="980356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A17708-F193-40F8-AE30-AAAF5C277BEE}">
      <dsp:nvSpPr>
        <dsp:cNvPr id="0" name=""/>
        <dsp:cNvSpPr/>
      </dsp:nvSpPr>
      <dsp:spPr>
        <a:xfrm>
          <a:off x="75768" y="3053169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General concept</a:t>
          </a:r>
        </a:p>
      </dsp:txBody>
      <dsp:txXfrm>
        <a:off x="75768" y="3053169"/>
        <a:ext cx="3093750" cy="720000"/>
      </dsp:txXfrm>
    </dsp:sp>
    <dsp:sp modelId="{FAFDB412-8AD8-41BE-BC82-46B01858A547}">
      <dsp:nvSpPr>
        <dsp:cNvPr id="0" name=""/>
        <dsp:cNvSpPr/>
      </dsp:nvSpPr>
      <dsp:spPr>
        <a:xfrm>
          <a:off x="4314206" y="578168"/>
          <a:ext cx="1887187" cy="188718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84E7D3-BF47-4862-BFB8-8078DB6320C9}">
      <dsp:nvSpPr>
        <dsp:cNvPr id="0" name=""/>
        <dsp:cNvSpPr/>
      </dsp:nvSpPr>
      <dsp:spPr>
        <a:xfrm>
          <a:off x="4716393" y="980356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C026A5-CDF2-4AD7-87F8-FE07CE690A4F}">
      <dsp:nvSpPr>
        <dsp:cNvPr id="0" name=""/>
        <dsp:cNvSpPr/>
      </dsp:nvSpPr>
      <dsp:spPr>
        <a:xfrm>
          <a:off x="3710925" y="3053169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Achievements and ambitions</a:t>
          </a:r>
        </a:p>
      </dsp:txBody>
      <dsp:txXfrm>
        <a:off x="3710925" y="3053169"/>
        <a:ext cx="3093750" cy="720000"/>
      </dsp:txXfrm>
    </dsp:sp>
    <dsp:sp modelId="{49FAA692-1A4B-4025-8FE1-C4C98BC48CE5}">
      <dsp:nvSpPr>
        <dsp:cNvPr id="0" name=""/>
        <dsp:cNvSpPr/>
      </dsp:nvSpPr>
      <dsp:spPr>
        <a:xfrm>
          <a:off x="7949362" y="578168"/>
          <a:ext cx="1887187" cy="188718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05D9F6-D44A-4A0B-A064-67A0AA1F8CD4}">
      <dsp:nvSpPr>
        <dsp:cNvPr id="0" name=""/>
        <dsp:cNvSpPr/>
      </dsp:nvSpPr>
      <dsp:spPr>
        <a:xfrm>
          <a:off x="8351550" y="980356"/>
          <a:ext cx="1082812" cy="1082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D12995-FE1D-419D-8ED0-89317107736F}">
      <dsp:nvSpPr>
        <dsp:cNvPr id="0" name=""/>
        <dsp:cNvSpPr/>
      </dsp:nvSpPr>
      <dsp:spPr>
        <a:xfrm>
          <a:off x="7346081" y="3053169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 dirty="0"/>
            <a:t>main advantages</a:t>
          </a:r>
        </a:p>
      </dsp:txBody>
      <dsp:txXfrm>
        <a:off x="7346081" y="3053169"/>
        <a:ext cx="309375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A0619F-4703-4BD8-8C6C-631833694D52}">
      <dsp:nvSpPr>
        <dsp:cNvPr id="0" name=""/>
        <dsp:cNvSpPr/>
      </dsp:nvSpPr>
      <dsp:spPr>
        <a:xfrm>
          <a:off x="1963800" y="500876"/>
          <a:ext cx="1512000" cy="1512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13E4D2-C678-4FDA-9B63-CEC0EA8AAA1F}">
      <dsp:nvSpPr>
        <dsp:cNvPr id="0" name=""/>
        <dsp:cNvSpPr/>
      </dsp:nvSpPr>
      <dsp:spPr>
        <a:xfrm>
          <a:off x="559800" y="2156908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/>
            <a:t>Students:</a:t>
          </a:r>
        </a:p>
      </dsp:txBody>
      <dsp:txXfrm>
        <a:off x="559800" y="2156908"/>
        <a:ext cx="4320000" cy="648000"/>
      </dsp:txXfrm>
    </dsp:sp>
    <dsp:sp modelId="{A6D4A8F3-6581-4B32-8841-FA7F47967E36}">
      <dsp:nvSpPr>
        <dsp:cNvPr id="0" name=""/>
        <dsp:cNvSpPr/>
      </dsp:nvSpPr>
      <dsp:spPr>
        <a:xfrm>
          <a:off x="559800" y="2871900"/>
          <a:ext cx="4320000" cy="978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Information sessions 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Training sessions</a:t>
          </a:r>
        </a:p>
      </dsp:txBody>
      <dsp:txXfrm>
        <a:off x="559800" y="2871900"/>
        <a:ext cx="4320000" cy="978561"/>
      </dsp:txXfrm>
    </dsp:sp>
    <dsp:sp modelId="{800C275C-4945-4A5A-96C4-2AA942DB88A7}">
      <dsp:nvSpPr>
        <dsp:cNvPr id="0" name=""/>
        <dsp:cNvSpPr/>
      </dsp:nvSpPr>
      <dsp:spPr>
        <a:xfrm>
          <a:off x="7039800" y="500876"/>
          <a:ext cx="1512000" cy="1512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795EE0-88C0-4481-B787-911841D64C46}">
      <dsp:nvSpPr>
        <dsp:cNvPr id="0" name=""/>
        <dsp:cNvSpPr/>
      </dsp:nvSpPr>
      <dsp:spPr>
        <a:xfrm>
          <a:off x="5635800" y="2156908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 dirty="0"/>
            <a:t>Companies:</a:t>
          </a:r>
        </a:p>
      </dsp:txBody>
      <dsp:txXfrm>
        <a:off x="5635800" y="2156908"/>
        <a:ext cx="4320000" cy="648000"/>
      </dsp:txXfrm>
    </dsp:sp>
    <dsp:sp modelId="{84755638-855D-45FD-9564-E69FD951E690}">
      <dsp:nvSpPr>
        <dsp:cNvPr id="0" name=""/>
        <dsp:cNvSpPr/>
      </dsp:nvSpPr>
      <dsp:spPr>
        <a:xfrm>
          <a:off x="5635800" y="2871900"/>
          <a:ext cx="4320000" cy="978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Surveys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Meetings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Phone calls</a:t>
          </a:r>
        </a:p>
      </dsp:txBody>
      <dsp:txXfrm>
        <a:off x="5635800" y="2871900"/>
        <a:ext cx="4320000" cy="97856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BD30C7-DC97-4485-8934-CDE5D1AF5D17}">
      <dsp:nvSpPr>
        <dsp:cNvPr id="0" name=""/>
        <dsp:cNvSpPr/>
      </dsp:nvSpPr>
      <dsp:spPr>
        <a:xfrm>
          <a:off x="1747800" y="608594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B93600-95FB-4CD2-AE54-B00DFC1E36B3}">
      <dsp:nvSpPr>
        <dsp:cNvPr id="0" name=""/>
        <dsp:cNvSpPr/>
      </dsp:nvSpPr>
      <dsp:spPr>
        <a:xfrm>
          <a:off x="559800" y="3022743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Started with the academic year 2019-2020</a:t>
          </a:r>
        </a:p>
      </dsp:txBody>
      <dsp:txXfrm>
        <a:off x="559800" y="3022743"/>
        <a:ext cx="4320000" cy="720000"/>
      </dsp:txXfrm>
    </dsp:sp>
    <dsp:sp modelId="{00661693-B19A-415F-8B82-4B4830C63411}">
      <dsp:nvSpPr>
        <dsp:cNvPr id="0" name=""/>
        <dsp:cNvSpPr/>
      </dsp:nvSpPr>
      <dsp:spPr>
        <a:xfrm>
          <a:off x="6823800" y="608594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1EFF1E-7A18-4FB9-8344-F7B153782EB8}">
      <dsp:nvSpPr>
        <dsp:cNvPr id="0" name=""/>
        <dsp:cNvSpPr/>
      </dsp:nvSpPr>
      <dsp:spPr>
        <a:xfrm>
          <a:off x="5635800" y="3022743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Partner companies ( </a:t>
          </a:r>
          <a:r>
            <a:rPr lang="en-US" sz="2300" kern="1200" dirty="0" err="1"/>
            <a:t>Umniah</a:t>
          </a:r>
          <a:r>
            <a:rPr lang="en-US" sz="2300" kern="1200" dirty="0"/>
            <a:t>, RAMZ, Dar Al Hai, and Etihad bank) </a:t>
          </a:r>
        </a:p>
      </dsp:txBody>
      <dsp:txXfrm>
        <a:off x="5635800" y="3022743"/>
        <a:ext cx="432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CCA2D-998C-4B47-BCF1-A8E14FA09D99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DA0C3-3B60-432E-8191-C39C4B53773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970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90A180-26E6-4C0D-86D6-66316A6B74D6}" type="slidenum">
              <a:rPr lang="en-US"/>
              <a:pPr/>
              <a:t>1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78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C4D66E-DB14-4F3A-98BE-FA8CBEB5FA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9670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program is an </a:t>
            </a:r>
            <a:r>
              <a:rPr lang="en-US" b="1" dirty="0"/>
              <a:t>Interdisciplinary education</a:t>
            </a:r>
            <a:r>
              <a:rPr lang="en-US" dirty="0"/>
              <a:t> that merges the following areas of study: basic sciences; engineering materials and manufacturing processes; statistics and quality management; optimization, operations management and managerial sciences, ergonomics, economics and finance, and data science.</a:t>
            </a:r>
            <a:endParaRPr lang="ar-JO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DA0C3-3B60-432E-8191-C39C4B53773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35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are looking to cover some of these fields in the elective courses taken in Germany</a:t>
            </a:r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A601-D4EB-40AD-A3DA-1A8C7167098C}" type="slidenum">
              <a:rPr lang="ar-JO" smtClean="0"/>
              <a:t>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672256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Pretty much good ranked</a:t>
            </a:r>
            <a:r>
              <a:rPr lang="en-US" baseline="0" dirty="0"/>
              <a:t> universities</a:t>
            </a:r>
          </a:p>
          <a:p>
            <a:r>
              <a:rPr lang="en-US" baseline="0" dirty="0"/>
              <a:t>Wide variety of research areas: Optimization and statistics, machine learning , supply chain, robotics,  Electronic materials, manufacturing, nanomaterials …</a:t>
            </a:r>
          </a:p>
          <a:p>
            <a:r>
              <a:rPr lang="en-US" baseline="0" dirty="0"/>
              <a:t>Energetic researchers (assistant and Associate) </a:t>
            </a:r>
            <a:r>
              <a:rPr lang="en-US" baseline="0" dirty="0">
                <a:sym typeface="Wingdings" panose="05000000000000000000" pitchFamily="2" charset="2"/>
              </a:rPr>
              <a:t> promotion</a:t>
            </a:r>
            <a:r>
              <a:rPr lang="en-US" baseline="0" dirty="0"/>
              <a:t> </a:t>
            </a:r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A601-D4EB-40AD-A3DA-1A8C7167098C}" type="slidenum">
              <a:rPr lang="ar-JO" smtClean="0"/>
              <a:t>11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215711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DA0C3-3B60-432E-8191-C39C4B53773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715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DA0C3-3B60-432E-8191-C39C4B53773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063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Cooperation in supervision on the thesis and teaching some modules for </a:t>
            </a:r>
            <a:r>
              <a:rPr lang="en-US" baseline="0" dirty="0"/>
              <a:t> a week or so in some courses to increase the diversity</a:t>
            </a:r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A601-D4EB-40AD-A3DA-1A8C7167098C}" type="slidenum">
              <a:rPr lang="ar-JO" smtClean="0"/>
              <a:t>33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33578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5E91-630D-4D31-A90C-277D7B740000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5979-3698-4CE2-A4F3-D7393F11310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5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5E91-630D-4D31-A90C-277D7B740000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5979-3698-4CE2-A4F3-D7393F11310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30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5E91-630D-4D31-A90C-277D7B740000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5979-3698-4CE2-A4F3-D7393F11310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255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5E91-630D-4D31-A90C-277D7B740000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5979-3698-4CE2-A4F3-D7393F11310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34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5E91-630D-4D31-A90C-277D7B740000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5979-3698-4CE2-A4F3-D7393F11310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222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5E91-630D-4D31-A90C-277D7B740000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5979-3698-4CE2-A4F3-D7393F11310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714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5E91-630D-4D31-A90C-277D7B740000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5979-3698-4CE2-A4F3-D7393F11310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125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5E91-630D-4D31-A90C-277D7B740000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5979-3698-4CE2-A4F3-D7393F11310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33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5E91-630D-4D31-A90C-277D7B740000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5979-3698-4CE2-A4F3-D7393F11310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13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5E91-630D-4D31-A90C-277D7B740000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5979-3698-4CE2-A4F3-D7393F11310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05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5E91-630D-4D31-A90C-277D7B740000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5979-3698-4CE2-A4F3-D7393F11310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325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E5E91-630D-4D31-A90C-277D7B740000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B5979-3698-4CE2-A4F3-D7393F11310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75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Mohammad.AbuShams@gju.edu.jo" TargetMode="External"/><Relationship Id="rId2" Type="http://schemas.openxmlformats.org/officeDocument/2006/relationships/hyperlink" Target="http://www.gju.edu.jo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://www.gju.edu.jo/sites/default/files/International%20Office/magdeburg-stendal_hs_logo_hs_md-sdl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hyperlink" Target="http://www.gju.edu.jo/sites/default/files/International%20Office/official_use_io_logo.jpg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A066E-F8E7-49E7-A724-EA399B32F87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83068" y="1849531"/>
            <a:ext cx="7772400" cy="2264264"/>
          </a:xfrm>
        </p:spPr>
        <p:txBody>
          <a:bodyPr>
            <a:normAutofit/>
          </a:bodyPr>
          <a:lstStyle/>
          <a:p>
            <a:r>
              <a:rPr lang="en-US" sz="2400" b="1" dirty="0"/>
              <a:t>School of Applied Technical Sciences</a:t>
            </a:r>
            <a:br>
              <a:rPr lang="en-US" sz="2400" b="1" dirty="0"/>
            </a:br>
            <a:r>
              <a:rPr lang="en-US" sz="2400" b="1" dirty="0"/>
              <a:t>Industrial Engineering Department</a:t>
            </a:r>
            <a:br>
              <a:rPr lang="en-US" sz="2400" b="1" dirty="0"/>
            </a:br>
            <a:r>
              <a:rPr lang="en-US" sz="2400" b="1" dirty="0"/>
              <a:t>Annual Network Meeting (24 – 6 – 2021)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385847" y="4113795"/>
            <a:ext cx="8219090" cy="290622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endParaRPr lang="en-US" sz="3800" b="1" i="1" cap="all" spc="250" dirty="0">
              <a:solidFill>
                <a:schemeClr val="tx2"/>
              </a:solidFill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endParaRPr lang="en-US" sz="3800" b="1" cap="all" spc="25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endParaRPr lang="en-US" sz="3800" b="1" cap="all" spc="25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en-US" sz="3800" u="sng" spc="25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Presenters from SATS: </a:t>
            </a: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en-US" sz="3800" spc="25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Dr. Mohammad AbuShams</a:t>
            </a: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en-US" sz="3800" spc="25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Prof. Safwan Altarazi</a:t>
            </a: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en-US" sz="3800" spc="25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Eng. Ruqaya </a:t>
            </a:r>
            <a:r>
              <a:rPr lang="en-US" sz="3800" spc="250" dirty="0" err="1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Natsheh</a:t>
            </a:r>
            <a:endParaRPr lang="en-US" sz="3800" spc="25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en-US" sz="2000" spc="25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. </a:t>
            </a: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endParaRPr lang="en-US" sz="1000" spc="25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endParaRPr lang="en-US" sz="1000" b="1" i="1" cap="all" spc="250" dirty="0">
              <a:solidFill>
                <a:schemeClr val="tx2"/>
              </a:solidFill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endParaRPr lang="en-US" sz="1000" b="1" i="1" cap="all" spc="250" dirty="0">
              <a:solidFill>
                <a:schemeClr val="tx2"/>
              </a:solidFill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endParaRPr lang="en-US" sz="1000" b="1" cap="all" spc="250" dirty="0"/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endParaRPr lang="en-US" sz="1000" b="1" cap="all" spc="250" dirty="0">
              <a:solidFill>
                <a:schemeClr val="tx2"/>
              </a:solidFill>
            </a:endParaRPr>
          </a:p>
        </p:txBody>
      </p:sp>
      <p:sp>
        <p:nvSpPr>
          <p:cNvPr id="109570" name="AutoShape 2" descr="Deutsche Gesellschaft für Mechatronik, e.V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om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88" y="122295"/>
            <a:ext cx="5485207" cy="1202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3BBA4DC-07FC-43A1-BDA8-03A09E80A4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1" y="389457"/>
            <a:ext cx="4386132" cy="105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72634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Industrial Engineering Laboratories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462" y="1690688"/>
            <a:ext cx="10515600" cy="435133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Ergonomics Lab</a:t>
            </a:r>
          </a:p>
          <a:p>
            <a:pPr lvl="0"/>
            <a:r>
              <a:rPr lang="en-US" dirty="0"/>
              <a:t>Industrial Automation Lab</a:t>
            </a:r>
          </a:p>
          <a:p>
            <a:pPr lvl="0"/>
            <a:r>
              <a:rPr lang="en-US" dirty="0"/>
              <a:t>Materials and Mechanics Lab</a:t>
            </a:r>
          </a:p>
          <a:p>
            <a:pPr lvl="0"/>
            <a:r>
              <a:rPr lang="en-US" dirty="0"/>
              <a:t>Manufacturing Lab</a:t>
            </a:r>
          </a:p>
          <a:p>
            <a:pPr lvl="0"/>
            <a:r>
              <a:rPr lang="en-US" dirty="0"/>
              <a:t>Operations Research Lab</a:t>
            </a:r>
          </a:p>
          <a:p>
            <a:pPr lvl="0"/>
            <a:r>
              <a:rPr lang="en-US" dirty="0"/>
              <a:t>Simulation Lab</a:t>
            </a:r>
          </a:p>
          <a:p>
            <a:pPr lvl="0"/>
            <a:r>
              <a:rPr lang="en-US" dirty="0"/>
              <a:t>Work Measurement and Standards Lab</a:t>
            </a:r>
          </a:p>
          <a:p>
            <a:r>
              <a:rPr lang="en-US" dirty="0"/>
              <a:t>Engineering Workshop</a:t>
            </a:r>
          </a:p>
        </p:txBody>
      </p:sp>
      <p:pic>
        <p:nvPicPr>
          <p:cNvPr id="6148" name="Picture 4" descr="Image previ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209" y="4607637"/>
            <a:ext cx="525780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mage pre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783" y="1610370"/>
            <a:ext cx="3268279" cy="233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64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494" y="107298"/>
            <a:ext cx="10058400" cy="730363"/>
          </a:xfrm>
        </p:spPr>
        <p:txBody>
          <a:bodyPr/>
          <a:lstStyle/>
          <a:p>
            <a:pPr algn="ctr"/>
            <a:r>
              <a:rPr lang="en-US" dirty="0"/>
              <a:t>Faculty and Research</a:t>
            </a:r>
            <a:endParaRPr lang="ar-J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443192"/>
              </p:ext>
            </p:extLst>
          </p:nvPr>
        </p:nvGraphicFramePr>
        <p:xfrm>
          <a:off x="238325" y="1853324"/>
          <a:ext cx="11334044" cy="45659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0887">
                  <a:extLst>
                    <a:ext uri="{9D8B030D-6E8A-4147-A177-3AD203B41FA5}">
                      <a16:colId xmlns:a16="http://schemas.microsoft.com/office/drawing/2014/main" val="4053162331"/>
                    </a:ext>
                  </a:extLst>
                </a:gridCol>
                <a:gridCol w="986061">
                  <a:extLst>
                    <a:ext uri="{9D8B030D-6E8A-4147-A177-3AD203B41FA5}">
                      <a16:colId xmlns:a16="http://schemas.microsoft.com/office/drawing/2014/main" val="1214978749"/>
                    </a:ext>
                  </a:extLst>
                </a:gridCol>
                <a:gridCol w="1783978">
                  <a:extLst>
                    <a:ext uri="{9D8B030D-6E8A-4147-A177-3AD203B41FA5}">
                      <a16:colId xmlns:a16="http://schemas.microsoft.com/office/drawing/2014/main" val="3790655988"/>
                    </a:ext>
                  </a:extLst>
                </a:gridCol>
                <a:gridCol w="7163118">
                  <a:extLst>
                    <a:ext uri="{9D8B030D-6E8A-4147-A177-3AD203B41FA5}">
                      <a16:colId xmlns:a16="http://schemas.microsoft.com/office/drawing/2014/main" val="2140187691"/>
                    </a:ext>
                  </a:extLst>
                </a:gridCol>
              </a:tblGrid>
              <a:tr h="10773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Name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Rank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University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Research Area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extLst>
                  <a:ext uri="{0D108BD9-81ED-4DB2-BD59-A6C34878D82A}">
                    <a16:rowId xmlns:a16="http://schemas.microsoft.com/office/drawing/2014/main" val="545654849"/>
                  </a:ext>
                </a:extLst>
              </a:tr>
              <a:tr h="21546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effectLst/>
                        </a:rPr>
                        <a:t>Altarazi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+mn-lt"/>
                          <a:ea typeface="+mn-ea"/>
                          <a:cs typeface="+mn-cs"/>
                        </a:rPr>
                        <a:t>Prof.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Wichita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Simulation, Quality Engineering, Supply chain Management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extLst>
                  <a:ext uri="{0D108BD9-81ED-4DB2-BD59-A6C34878D82A}">
                    <a16:rowId xmlns:a16="http://schemas.microsoft.com/office/drawing/2014/main" val="1736105338"/>
                  </a:ext>
                </a:extLst>
              </a:tr>
              <a:tr h="21546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effectLst/>
                        </a:rPr>
                        <a:t>Kaylani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Assoc.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Arizona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 Discrete Event Simulation Tools, Quality Assurance , Supply chain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extLst>
                  <a:ext uri="{0D108BD9-81ED-4DB2-BD59-A6C34878D82A}">
                    <a16:rowId xmlns:a16="http://schemas.microsoft.com/office/drawing/2014/main" val="593026795"/>
                  </a:ext>
                </a:extLst>
              </a:tr>
              <a:tr h="21546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effectLst/>
                        </a:rPr>
                        <a:t>AbuShams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Assis.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Michigan 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Molecular dynamics, nanomaterials, composites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extLst>
                  <a:ext uri="{0D108BD9-81ED-4DB2-BD59-A6C34878D82A}">
                    <a16:rowId xmlns:a16="http://schemas.microsoft.com/office/drawing/2014/main" val="2640864214"/>
                  </a:ext>
                </a:extLst>
              </a:tr>
              <a:tr h="21546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effectLst/>
                        </a:rPr>
                        <a:t>Atieh</a:t>
                      </a:r>
                      <a:r>
                        <a:rPr lang="en-US" sz="2000" b="1" dirty="0">
                          <a:effectLst/>
                        </a:rPr>
                        <a:t> 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Assoc.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Calgary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Manufacturing, Nano materials Thermal spray, Welding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extLst>
                  <a:ext uri="{0D108BD9-81ED-4DB2-BD59-A6C34878D82A}">
                    <a16:rowId xmlns:a16="http://schemas.microsoft.com/office/drawing/2014/main" val="1995682428"/>
                  </a:ext>
                </a:extLst>
              </a:tr>
              <a:tr h="21546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El-</a:t>
                      </a:r>
                      <a:r>
                        <a:rPr lang="en-US" sz="2000" b="1" dirty="0" err="1">
                          <a:effectLst/>
                        </a:rPr>
                        <a:t>Banna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Assoc.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Wayne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Machine Learning , Optimization, supply chain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extLst>
                  <a:ext uri="{0D108BD9-81ED-4DB2-BD59-A6C34878D82A}">
                    <a16:rowId xmlns:a16="http://schemas.microsoft.com/office/drawing/2014/main" val="251543663"/>
                  </a:ext>
                </a:extLst>
              </a:tr>
              <a:tr h="21546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effectLst/>
                        </a:rPr>
                        <a:t>Alshwawreh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Assis.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Columbia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Electronic Materials, Microfabrication, Materials Characterization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extLst>
                  <a:ext uri="{0D108BD9-81ED-4DB2-BD59-A6C34878D82A}">
                    <a16:rowId xmlns:a16="http://schemas.microsoft.com/office/drawing/2014/main" val="432992994"/>
                  </a:ext>
                </a:extLst>
              </a:tr>
              <a:tr h="21546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Abu-El-</a:t>
                      </a:r>
                      <a:r>
                        <a:rPr lang="en-US" sz="20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Haija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Assis.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North</a:t>
                      </a:r>
                      <a:r>
                        <a:rPr lang="en-US" sz="2000" b="1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Carolina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Optimization Theory, Simulation, Stochastic Models</a:t>
                      </a:r>
                    </a:p>
                  </a:txBody>
                  <a:tcPr marL="33270" marR="33270" marT="0" marB="0" anchor="b"/>
                </a:tc>
                <a:extLst>
                  <a:ext uri="{0D108BD9-81ED-4DB2-BD59-A6C34878D82A}">
                    <a16:rowId xmlns:a16="http://schemas.microsoft.com/office/drawing/2014/main" val="574997991"/>
                  </a:ext>
                </a:extLst>
              </a:tr>
              <a:tr h="21546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AL-AMER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Prof.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Wayne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Simulation-based Optimization, Supply Chain, Lean, Six Sigma</a:t>
                      </a:r>
                    </a:p>
                  </a:txBody>
                  <a:tcPr marL="33270" marR="33270" marT="0" marB="0" anchor="b"/>
                </a:tc>
                <a:extLst>
                  <a:ext uri="{0D108BD9-81ED-4DB2-BD59-A6C34878D82A}">
                    <a16:rowId xmlns:a16="http://schemas.microsoft.com/office/drawing/2014/main" val="2302714062"/>
                  </a:ext>
                </a:extLst>
              </a:tr>
              <a:tr h="21546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Khader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Assoc.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Karlsruhe (KIT)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Engineering ceramics, tribology, and contact mechanics</a:t>
                      </a:r>
                    </a:p>
                  </a:txBody>
                  <a:tcPr marL="33270" marR="33270" marT="0" marB="0" anchor="b"/>
                </a:tc>
                <a:extLst>
                  <a:ext uri="{0D108BD9-81ED-4DB2-BD59-A6C34878D82A}">
                    <a16:rowId xmlns:a16="http://schemas.microsoft.com/office/drawing/2014/main" val="3454763726"/>
                  </a:ext>
                </a:extLst>
              </a:tr>
              <a:tr h="21546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Allaf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Assoc.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Texas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Materials characterization and processing, manufacturing process.</a:t>
                      </a:r>
                    </a:p>
                  </a:txBody>
                  <a:tcPr marL="33270" marR="33270" marT="0" marB="0" anchor="b"/>
                </a:tc>
                <a:extLst>
                  <a:ext uri="{0D108BD9-81ED-4DB2-BD59-A6C34878D82A}">
                    <a16:rowId xmlns:a16="http://schemas.microsoft.com/office/drawing/2014/main" val="3727768100"/>
                  </a:ext>
                </a:extLst>
              </a:tr>
              <a:tr h="21546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Abdallah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Assoc.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Wayne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Lean Manufacturing,</a:t>
                      </a:r>
                      <a:r>
                        <a:rPr lang="en-US" sz="2000" b="1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Six Sigma,</a:t>
                      </a:r>
                      <a:r>
                        <a:rPr lang="en-US" sz="2000" b="1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HR, Operations and simulation</a:t>
                      </a:r>
                    </a:p>
                  </a:txBody>
                  <a:tcPr marL="33270" marR="33270" marT="0" marB="0" anchor="b"/>
                </a:tc>
                <a:extLst>
                  <a:ext uri="{0D108BD9-81ED-4DB2-BD59-A6C34878D82A}">
                    <a16:rowId xmlns:a16="http://schemas.microsoft.com/office/drawing/2014/main" val="59856740"/>
                  </a:ext>
                </a:extLst>
              </a:tr>
              <a:tr h="21546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Samhouri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Assoc.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Queen’s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AI applications in Industrial Engineering</a:t>
                      </a:r>
                    </a:p>
                  </a:txBody>
                  <a:tcPr marL="33270" marR="33270" marT="0" marB="0" anchor="b"/>
                </a:tc>
                <a:extLst>
                  <a:ext uri="{0D108BD9-81ED-4DB2-BD59-A6C34878D82A}">
                    <a16:rowId xmlns:a16="http://schemas.microsoft.com/office/drawing/2014/main" val="1711814687"/>
                  </a:ext>
                </a:extLst>
              </a:tr>
              <a:tr h="21546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Ramadan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Assoc.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Ohio</a:t>
                      </a:r>
                    </a:p>
                  </a:txBody>
                  <a:tcPr marL="33270" marR="3327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Optimization, Bayesian Statistics, and Evolutionary Algorithms</a:t>
                      </a:r>
                    </a:p>
                  </a:txBody>
                  <a:tcPr marL="33270" marR="33270" marT="0" marB="0" anchor="b"/>
                </a:tc>
                <a:extLst>
                  <a:ext uri="{0D108BD9-81ED-4DB2-BD59-A6C34878D82A}">
                    <a16:rowId xmlns:a16="http://schemas.microsoft.com/office/drawing/2014/main" val="79250677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8325" y="837661"/>
            <a:ext cx="12257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/>
              <a:t>The total number of faculty members is 16, 13 of which are PhD holders and three with MSc degrees.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All PhD holders in the department have completed their post-graduate education at renowned international educational establishments research in renowned research establishments. </a:t>
            </a:r>
          </a:p>
        </p:txBody>
      </p:sp>
    </p:spTree>
    <p:extLst>
      <p:ext uri="{BB962C8B-B14F-4D97-AF65-F5344CB8AC3E}">
        <p14:creationId xmlns:p14="http://schemas.microsoft.com/office/powerpoint/2010/main" val="34423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Faculty and Research (Cont.)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4586860"/>
              </p:ext>
            </p:extLst>
          </p:nvPr>
        </p:nvGraphicFramePr>
        <p:xfrm>
          <a:off x="2004849" y="1776247"/>
          <a:ext cx="8789276" cy="4340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2670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482" y="260021"/>
            <a:ext cx="10515600" cy="1325563"/>
          </a:xfrm>
        </p:spPr>
        <p:txBody>
          <a:bodyPr/>
          <a:lstStyle/>
          <a:p>
            <a:r>
              <a:rPr lang="en-US" dirty="0"/>
              <a:t>Industrial Engineering Students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0525911"/>
              </p:ext>
            </p:extLst>
          </p:nvPr>
        </p:nvGraphicFramePr>
        <p:xfrm>
          <a:off x="6337739" y="1422640"/>
          <a:ext cx="5570482" cy="2472844"/>
        </p:xfrm>
        <a:graphic>
          <a:graphicData uri="http://schemas.openxmlformats.org/drawingml/2006/table">
            <a:tbl>
              <a:tblPr/>
              <a:tblGrid>
                <a:gridCol w="2880409">
                  <a:extLst>
                    <a:ext uri="{9D8B030D-6E8A-4147-A177-3AD203B41FA5}">
                      <a16:colId xmlns:a16="http://schemas.microsoft.com/office/drawing/2014/main" val="2106222125"/>
                    </a:ext>
                  </a:extLst>
                </a:gridCol>
                <a:gridCol w="621762">
                  <a:extLst>
                    <a:ext uri="{9D8B030D-6E8A-4147-A177-3AD203B41FA5}">
                      <a16:colId xmlns:a16="http://schemas.microsoft.com/office/drawing/2014/main" val="1391553327"/>
                    </a:ext>
                  </a:extLst>
                </a:gridCol>
                <a:gridCol w="583695">
                  <a:extLst>
                    <a:ext uri="{9D8B030D-6E8A-4147-A177-3AD203B41FA5}">
                      <a16:colId xmlns:a16="http://schemas.microsoft.com/office/drawing/2014/main" val="2613457223"/>
                    </a:ext>
                  </a:extLst>
                </a:gridCol>
                <a:gridCol w="456805">
                  <a:extLst>
                    <a:ext uri="{9D8B030D-6E8A-4147-A177-3AD203B41FA5}">
                      <a16:colId xmlns:a16="http://schemas.microsoft.com/office/drawing/2014/main" val="176974825"/>
                    </a:ext>
                  </a:extLst>
                </a:gridCol>
                <a:gridCol w="545628">
                  <a:extLst>
                    <a:ext uri="{9D8B030D-6E8A-4147-A177-3AD203B41FA5}">
                      <a16:colId xmlns:a16="http://schemas.microsoft.com/office/drawing/2014/main" val="1595059295"/>
                    </a:ext>
                  </a:extLst>
                </a:gridCol>
                <a:gridCol w="482183">
                  <a:extLst>
                    <a:ext uri="{9D8B030D-6E8A-4147-A177-3AD203B41FA5}">
                      <a16:colId xmlns:a16="http://schemas.microsoft.com/office/drawing/2014/main" val="1675060092"/>
                    </a:ext>
                  </a:extLst>
                </a:gridCol>
              </a:tblGrid>
              <a:tr h="2697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of student's at the beginning of the years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MSEM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TME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5821557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beginning of  2013/2014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6613123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beginning of  2014/2015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0806785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beginning of  2015/2016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30549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beginning of  2016/2017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3848725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beginning of  2017/2018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38056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beginning of  2018/2019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0110523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beginning of  2019/2020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159382"/>
                  </a:ext>
                </a:extLst>
              </a:tr>
              <a:tr h="3147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beginning of  2020/2021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208257"/>
                  </a:ext>
                </a:extLst>
              </a:tr>
            </a:tbl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8673654"/>
              </p:ext>
            </p:extLst>
          </p:nvPr>
        </p:nvGraphicFramePr>
        <p:xfrm>
          <a:off x="353245" y="1301968"/>
          <a:ext cx="5522037" cy="3606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561475"/>
              </p:ext>
            </p:extLst>
          </p:nvPr>
        </p:nvGraphicFramePr>
        <p:xfrm>
          <a:off x="6337739" y="4328866"/>
          <a:ext cx="5240655" cy="2614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68612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132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Industrial Engineering Students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5547667"/>
              </p:ext>
            </p:extLst>
          </p:nvPr>
        </p:nvGraphicFramePr>
        <p:xfrm>
          <a:off x="1139452" y="1065995"/>
          <a:ext cx="10379885" cy="5629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3858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39" y="273270"/>
            <a:ext cx="10376338" cy="1257629"/>
          </a:xfrm>
        </p:spPr>
        <p:txBody>
          <a:bodyPr>
            <a:noAutofit/>
          </a:bodyPr>
          <a:lstStyle/>
          <a:p>
            <a:br>
              <a:rPr lang="en-US" sz="4800" b="1" dirty="0"/>
            </a:br>
            <a:br>
              <a:rPr lang="en-US" sz="4800" b="1" dirty="0"/>
            </a:br>
            <a:br>
              <a:rPr lang="en-US" sz="4800" b="1" dirty="0"/>
            </a:br>
            <a:r>
              <a:rPr lang="en-US" sz="4800" b="1" dirty="0"/>
              <a:t>German Year </a:t>
            </a:r>
            <a:br>
              <a:rPr lang="en-US" sz="4800" b="1" dirty="0"/>
            </a:br>
            <a:br>
              <a:rPr lang="de-DE" sz="4800" b="1" dirty="0">
                <a:solidFill>
                  <a:srgbClr val="F4A500"/>
                </a:solidFill>
                <a:latin typeface="Calibri"/>
                <a:cs typeface="Times New Roman" panose="02020603050405020304" pitchFamily="18" charset="0"/>
              </a:rPr>
            </a:br>
            <a:br>
              <a:rPr lang="en-US" sz="4800" b="1" dirty="0"/>
            </a:br>
            <a:r>
              <a:rPr lang="en-US" sz="4800" b="1" dirty="0"/>
              <a:t> </a:t>
            </a:r>
            <a:br>
              <a:rPr lang="en-US" sz="4800" b="1" dirty="0"/>
            </a:b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039" y="1136760"/>
            <a:ext cx="8037478" cy="572124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 keeping with the German dimension to which the German Jordanian University is committed, one of the pillars of the IE bachelor's program is that all students, </a:t>
            </a:r>
            <a:r>
              <a:rPr lang="en-US" b="1" dirty="0"/>
              <a:t>without exception, spend two full semesters in the Federal Republic of Germany. </a:t>
            </a:r>
            <a:r>
              <a:rPr lang="en-US" dirty="0"/>
              <a:t>Students spend the seventh semester at one of the program's more than twenty university of applied sciences partners and the eighth semester at a company in Germany to complete a twenty-week internship.</a:t>
            </a:r>
            <a:endParaRPr lang="en-GB" dirty="0"/>
          </a:p>
          <a:p>
            <a:r>
              <a:rPr lang="en-GB" dirty="0"/>
              <a:t>In Industrial Engineering program</a:t>
            </a:r>
            <a:r>
              <a:rPr lang="en-GB" b="1" dirty="0"/>
              <a:t> we have more than 20 </a:t>
            </a:r>
            <a:r>
              <a:rPr lang="en-US" b="1" dirty="0"/>
              <a:t>partner universities </a:t>
            </a:r>
            <a:r>
              <a:rPr lang="en-GB" dirty="0"/>
              <a:t>(</a:t>
            </a:r>
            <a:r>
              <a:rPr lang="en-US" dirty="0"/>
              <a:t>HS Magdeburg-</a:t>
            </a:r>
            <a:r>
              <a:rPr lang="en-US" dirty="0" err="1"/>
              <a:t>Stendal</a:t>
            </a:r>
            <a:r>
              <a:rPr lang="en-US" dirty="0"/>
              <a:t> is our strategic partner</a:t>
            </a:r>
            <a:r>
              <a:rPr lang="en-GB" dirty="0"/>
              <a:t>) </a:t>
            </a:r>
            <a:r>
              <a:rPr lang="en-GB" dirty="0">
                <a:cs typeface="Arial" charset="0"/>
              </a:rPr>
              <a:t>and a broad spectrum of </a:t>
            </a:r>
            <a:r>
              <a:rPr lang="en-GB" dirty="0"/>
              <a:t>industry partners.</a:t>
            </a:r>
          </a:p>
          <a:p>
            <a:pPr marL="280988" indent="-280988">
              <a:defRPr/>
            </a:pPr>
            <a:r>
              <a:rPr lang="en-GB" dirty="0">
                <a:cs typeface="Arial" charset="0"/>
              </a:rPr>
              <a:t>Exchange in Industrial engineering program through, </a:t>
            </a:r>
            <a:r>
              <a:rPr lang="en-GB" b="1" dirty="0">
                <a:cs typeface="Arial" charset="0"/>
              </a:rPr>
              <a:t>faculty, industry, and students.</a:t>
            </a:r>
            <a:endParaRPr lang="en-GB" b="1" dirty="0"/>
          </a:p>
          <a:p>
            <a:pPr marL="280988" indent="-280988">
              <a:defRPr/>
            </a:pPr>
            <a:r>
              <a:rPr lang="en-GB" b="1" dirty="0"/>
              <a:t>German</a:t>
            </a:r>
            <a:r>
              <a:rPr lang="en-GB" b="1" dirty="0">
                <a:cs typeface="Arial" charset="0"/>
              </a:rPr>
              <a:t> language </a:t>
            </a:r>
            <a:r>
              <a:rPr lang="en-GB" dirty="0">
                <a:cs typeface="Arial" charset="0"/>
              </a:rPr>
              <a:t>is compulsory for our program.</a:t>
            </a:r>
          </a:p>
          <a:p>
            <a:pPr marL="280988" indent="-280988">
              <a:defRPr/>
            </a:pPr>
            <a:r>
              <a:rPr lang="en-GB" dirty="0">
                <a:cs typeface="Arial" charset="0"/>
              </a:rPr>
              <a:t>Students have the opportunity to </a:t>
            </a:r>
            <a:r>
              <a:rPr lang="en-GB" b="1" dirty="0">
                <a:cs typeface="Arial" charset="0"/>
              </a:rPr>
              <a:t>complete their GP in a company in Germany.</a:t>
            </a:r>
          </a:p>
          <a:p>
            <a:pPr marL="280988" indent="-280988">
              <a:defRPr/>
            </a:pPr>
            <a:endParaRPr lang="en-GB" dirty="0">
              <a:cs typeface="Arial" charset="0"/>
            </a:endParaRPr>
          </a:p>
          <a:p>
            <a:pPr marL="280988" indent="-280988">
              <a:defRPr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http://www.gju.edu.jo/sites/default/files/styles/square_thumbnail/public/hak_9550.jpg?itok=0x7HPcu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355" y="487869"/>
            <a:ext cx="3391907" cy="237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gju.edu.jo/sites/default/files/styles/schools_slideshow/public/slideshow/6_1.jpg?itok=jqflxu-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309" y="4894633"/>
            <a:ext cx="4226691" cy="196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748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German Year (Cont.)</a:t>
            </a:r>
            <a:br>
              <a:rPr lang="en-US" b="1" dirty="0"/>
            </a:br>
            <a:r>
              <a:rPr lang="en-US" b="1" dirty="0"/>
              <a:t>A-Study Semester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358" y="1909708"/>
            <a:ext cx="4931979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u="sng" dirty="0"/>
              <a:t>German year prerequisites are:</a:t>
            </a:r>
          </a:p>
          <a:p>
            <a:pPr marL="0" indent="0">
              <a:buNone/>
            </a:pPr>
            <a:r>
              <a:rPr lang="en-US" b="1" dirty="0"/>
              <a:t>1. A minimum GPA of 61.0%</a:t>
            </a:r>
          </a:p>
          <a:p>
            <a:pPr marL="0" indent="0">
              <a:buNone/>
            </a:pPr>
            <a:r>
              <a:rPr lang="en-US" b="1" dirty="0"/>
              <a:t>2. Successful completion of 90 credit hours excluding all 3. Passing German language Courses.</a:t>
            </a:r>
          </a:p>
          <a:p>
            <a:pPr marL="0" indent="0">
              <a:buNone/>
            </a:pPr>
            <a:r>
              <a:rPr lang="en-US" b="1" dirty="0"/>
              <a:t>GERL302 German VI and B1 German language test (all 4 language skills) conducted by Goethe Institute or another approved provider.</a:t>
            </a:r>
          </a:p>
          <a:p>
            <a:pPr marL="0" indent="0">
              <a:buNone/>
            </a:pPr>
            <a:r>
              <a:rPr lang="en-US" b="1" dirty="0"/>
              <a:t>4. ENGL201 English V, and Arabic 99</a:t>
            </a:r>
          </a:p>
          <a:p>
            <a:pPr marL="0" indent="0">
              <a:buNone/>
            </a:pPr>
            <a:r>
              <a:rPr lang="en-US" b="1" dirty="0"/>
              <a:t>5. Passing four out of the five following courses:</a:t>
            </a:r>
          </a:p>
          <a:p>
            <a:pPr marL="0" indent="0">
              <a:buNone/>
            </a:pPr>
            <a:r>
              <a:rPr lang="en-US" b="1" dirty="0"/>
              <a:t>IE0231 Operations Research</a:t>
            </a:r>
          </a:p>
          <a:p>
            <a:pPr marL="0" indent="0">
              <a:buNone/>
            </a:pPr>
            <a:r>
              <a:rPr lang="en-US" b="1" dirty="0"/>
              <a:t>IE0251 Work Measurement and Standards</a:t>
            </a:r>
          </a:p>
          <a:p>
            <a:pPr marL="0" indent="0">
              <a:buNone/>
            </a:pPr>
            <a:r>
              <a:rPr lang="en-US" b="1" dirty="0"/>
              <a:t>IE0324 Quality Engineering</a:t>
            </a:r>
          </a:p>
          <a:p>
            <a:pPr marL="0" indent="0">
              <a:buNone/>
            </a:pPr>
            <a:r>
              <a:rPr lang="en-US" b="1" dirty="0"/>
              <a:t>IE0344 Manufacturing Processes</a:t>
            </a:r>
          </a:p>
          <a:p>
            <a:pPr marL="0" indent="0">
              <a:buNone/>
            </a:pPr>
            <a:r>
              <a:rPr lang="en-US" b="1" dirty="0"/>
              <a:t>IE0314 Production Planning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5427" y="592031"/>
            <a:ext cx="6186159" cy="580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04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German Year (Cont.)</a:t>
            </a:r>
            <a:br>
              <a:rPr lang="en-US" b="1" dirty="0"/>
            </a:br>
            <a:r>
              <a:rPr lang="en-US" b="1" dirty="0"/>
              <a:t>A- Study Semester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145221" cy="4351338"/>
          </a:xfrm>
        </p:spPr>
        <p:txBody>
          <a:bodyPr/>
          <a:lstStyle/>
          <a:p>
            <a:r>
              <a:rPr lang="en-US" dirty="0"/>
              <a:t>Change courses while in Germany</a:t>
            </a:r>
          </a:p>
          <a:p>
            <a:r>
              <a:rPr lang="en-US" dirty="0"/>
              <a:t>Maximum of 12 ECTS in English.</a:t>
            </a:r>
          </a:p>
          <a:p>
            <a:r>
              <a:rPr lang="en-US" dirty="0"/>
              <a:t>4 elective courses.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4931" y="1690688"/>
            <a:ext cx="6978869" cy="463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962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2304" y="1690688"/>
            <a:ext cx="7338356" cy="483229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227676" cy="1325563"/>
          </a:xfrm>
        </p:spPr>
        <p:txBody>
          <a:bodyPr>
            <a:normAutofit/>
          </a:bodyPr>
          <a:lstStyle/>
          <a:p>
            <a:r>
              <a:rPr lang="en-US" b="1" dirty="0"/>
              <a:t>German Year (Cont.)</a:t>
            </a:r>
            <a:br>
              <a:rPr lang="en-US" b="1" dirty="0"/>
            </a:br>
            <a:r>
              <a:rPr lang="en-US" b="1" dirty="0"/>
              <a:t>Online application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4593" y="1859918"/>
            <a:ext cx="445638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Everything is online now! No paperwork. </a:t>
            </a:r>
          </a:p>
        </p:txBody>
      </p:sp>
    </p:spTree>
    <p:extLst>
      <p:ext uri="{BB962C8B-B14F-4D97-AF65-F5344CB8AC3E}">
        <p14:creationId xmlns:p14="http://schemas.microsoft.com/office/powerpoint/2010/main" val="37632080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227786" cy="1325563"/>
          </a:xfrm>
        </p:spPr>
        <p:txBody>
          <a:bodyPr>
            <a:normAutofit/>
          </a:bodyPr>
          <a:lstStyle/>
          <a:p>
            <a:r>
              <a:rPr lang="en-US" b="1" dirty="0"/>
              <a:t>German Year (Cont.)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2619" y="238562"/>
            <a:ext cx="6795923" cy="651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286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 bwMode="auto">
          <a:xfrm>
            <a:off x="317745" y="0"/>
            <a:ext cx="8138002" cy="112541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lnSpc>
                <a:spcPts val="4000"/>
              </a:lnSpc>
              <a:defRPr/>
            </a:pPr>
            <a:r>
              <a:rPr lang="en-US" sz="3600" b="1" dirty="0">
                <a:solidFill>
                  <a:srgbClr val="F4A500"/>
                </a:solidFill>
                <a:latin typeface="Calibri"/>
                <a:cs typeface="Times New Roman" panose="02020603050405020304" pitchFamily="18" charset="0"/>
              </a:rPr>
              <a:t>Outline</a:t>
            </a:r>
            <a:endParaRPr lang="de-DE" sz="3600" b="1" dirty="0">
              <a:solidFill>
                <a:srgbClr val="F4A500"/>
              </a:solidFill>
              <a:latin typeface="Calibri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6E28D2-13F0-4745-A8D8-567005C25B6F}" type="slidenum">
              <a:rPr lang="en-GB" sz="900">
                <a:solidFill>
                  <a:prstClr val="white"/>
                </a:solidFill>
                <a:latin typeface="Calibri"/>
              </a:rPr>
              <a:pPr>
                <a:defRPr/>
              </a:pPr>
              <a:t>2</a:t>
            </a:fld>
            <a:endParaRPr lang="en-GB" sz="9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00917" y="1125417"/>
            <a:ext cx="9908821" cy="5029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0988" indent="-280988">
              <a:lnSpc>
                <a:spcPts val="35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About School of Applied Technical Sciences and Industrial Engineering Program.</a:t>
            </a:r>
          </a:p>
          <a:p>
            <a:pPr marL="280988" indent="-280988">
              <a:lnSpc>
                <a:spcPts val="35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Industrial Engineering Department: Facts, program, study plan, research and faculty statistics, and laboratories.</a:t>
            </a:r>
          </a:p>
          <a:p>
            <a:pPr marL="280988" indent="-280988">
              <a:lnSpc>
                <a:spcPts val="35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Industrial Engineering Dual Studies Track.</a:t>
            </a:r>
          </a:p>
          <a:p>
            <a:pPr marL="280988" indent="-280988">
              <a:lnSpc>
                <a:spcPts val="35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Master programs: MSc in engineering management and the promising innovation and entrepreneurship program.</a:t>
            </a:r>
          </a:p>
          <a:p>
            <a:pPr marL="280988" indent="-280988">
              <a:lnSpc>
                <a:spcPts val="35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Study mobility program.</a:t>
            </a:r>
          </a:p>
          <a:p>
            <a:pPr marL="280988" indent="-280988">
              <a:lnSpc>
                <a:spcPts val="35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discussion (possibilities of exchange and seats expanding).</a:t>
            </a:r>
          </a:p>
          <a:p>
            <a:pPr marL="280988" indent="-280988">
              <a:lnSpc>
                <a:spcPts val="35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 with our Industrial Engineering Alumni.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0282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German Year (Cont.)</a:t>
            </a:r>
            <a:br>
              <a:rPr lang="en-US" b="1" dirty="0"/>
            </a:br>
            <a:r>
              <a:rPr lang="en-US" b="1" dirty="0"/>
              <a:t>Credit transfer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794" y="1771632"/>
            <a:ext cx="9146538" cy="508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0658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German Year (Cont.)</a:t>
            </a:r>
            <a:br>
              <a:rPr lang="en-US" b="1" dirty="0"/>
            </a:br>
            <a:r>
              <a:rPr lang="en-US" b="1" dirty="0"/>
              <a:t>B- Internship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595648" cy="4351338"/>
          </a:xfrm>
        </p:spPr>
        <p:txBody>
          <a:bodyPr/>
          <a:lstStyle/>
          <a:p>
            <a:r>
              <a:rPr lang="en-US" dirty="0"/>
              <a:t>20 Weeks.</a:t>
            </a:r>
          </a:p>
          <a:p>
            <a:r>
              <a:rPr lang="en-US" dirty="0"/>
              <a:t>Related to an IE field.</a:t>
            </a:r>
          </a:p>
          <a:p>
            <a:r>
              <a:rPr lang="en-US" dirty="0"/>
              <a:t>Possibility to extend for a third semester.</a:t>
            </a:r>
          </a:p>
          <a:p>
            <a:r>
              <a:rPr lang="en-US" dirty="0"/>
              <a:t>Student submit a report and do a presentation.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690" y="219075"/>
            <a:ext cx="5229225" cy="663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2660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figures for SATS (internship)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CA5EBA8C-DDBD-438D-824F-CDDEDEA5C969}"/>
              </a:ext>
            </a:extLst>
          </p:cNvPr>
          <p:cNvGraphicFramePr/>
          <p:nvPr/>
        </p:nvGraphicFramePr>
        <p:xfrm>
          <a:off x="838200" y="1414914"/>
          <a:ext cx="10606238" cy="5259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79781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166" y="605234"/>
            <a:ext cx="6798975" cy="58691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7655" y="855904"/>
            <a:ext cx="380474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German Year (Cont.)</a:t>
            </a:r>
            <a:br>
              <a:rPr lang="en-US" sz="44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en-US" sz="44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C- Graduation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7311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German Year (Cont.)</a:t>
            </a:r>
            <a:br>
              <a:rPr lang="en-US" b="1" dirty="0"/>
            </a:br>
            <a:r>
              <a:rPr lang="en-US" b="1" dirty="0"/>
              <a:t>C- Graduation Project</a:t>
            </a:r>
            <a:endParaRPr lang="en-US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5159262"/>
              </p:ext>
            </p:extLst>
          </p:nvPr>
        </p:nvGraphicFramePr>
        <p:xfrm>
          <a:off x="1608083" y="1690688"/>
          <a:ext cx="9122979" cy="48080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091899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351" y="583323"/>
            <a:ext cx="10982714" cy="5906815"/>
          </a:xfrm>
          <a:prstGeom prst="rect">
            <a:avLst/>
          </a:prstGeom>
        </p:spPr>
      </p:pic>
      <p:pic>
        <p:nvPicPr>
          <p:cNvPr id="2052" name="Picture 4" descr="https://tse1.mm.bing.net/th?id=OIP.SWAQCc7nB94e0ecvFdbS9AAAAA&amp;pid=Api&amp;P=0&amp;w=241&amp;h=17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487" y="0"/>
            <a:ext cx="3728513" cy="276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2499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Industrial Engineering Partner Universities (23)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047B13C-DD5C-4F22-B3A6-932A7AB213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769211"/>
              </p:ext>
            </p:extLst>
          </p:nvPr>
        </p:nvGraphicFramePr>
        <p:xfrm>
          <a:off x="838200" y="1851759"/>
          <a:ext cx="5490006" cy="40288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90006">
                  <a:extLst>
                    <a:ext uri="{9D8B030D-6E8A-4147-A177-3AD203B41FA5}">
                      <a16:colId xmlns:a16="http://schemas.microsoft.com/office/drawing/2014/main" val="1820774871"/>
                    </a:ext>
                  </a:extLst>
                </a:gridCol>
              </a:tblGrid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Aalen HS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3358628476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 err="1">
                          <a:effectLst/>
                        </a:rPr>
                        <a:t>Albstadt-Sigmaringen</a:t>
                      </a:r>
                      <a:r>
                        <a:rPr lang="en-US" sz="2000" u="none" strike="noStrike" dirty="0">
                          <a:effectLst/>
                        </a:rPr>
                        <a:t> HS (Campus </a:t>
                      </a:r>
                      <a:r>
                        <a:rPr lang="en-US" sz="2000" u="none" strike="noStrike" dirty="0" err="1">
                          <a:effectLst/>
                        </a:rPr>
                        <a:t>Albstadt</a:t>
                      </a:r>
                      <a:r>
                        <a:rPr lang="en-US" sz="2000" u="none" strike="noStrike" dirty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2647489101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Aschaffenburg</a:t>
                      </a:r>
                      <a:r>
                        <a:rPr lang="en-US" sz="2000" u="none" strike="noStrike" dirty="0">
                          <a:effectLst/>
                        </a:rPr>
                        <a:t> HS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1637930298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de-DE" sz="2000" u="none" strike="noStrike" dirty="0">
                          <a:effectLst/>
                        </a:rPr>
                        <a:t>Baden-Württemberg DHBW (Bad Mergentheim)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2204782460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Baden-Württemberg DHBW (Campus </a:t>
                      </a:r>
                      <a:r>
                        <a:rPr lang="en-US" sz="2000" u="none" strike="noStrike" dirty="0" err="1">
                          <a:effectLst/>
                        </a:rPr>
                        <a:t>Heidenheim</a:t>
                      </a:r>
                      <a:r>
                        <a:rPr lang="en-US" sz="2000" u="none" strike="noStrike" dirty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4290863725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 err="1">
                          <a:effectLst/>
                        </a:rPr>
                        <a:t>Bingen</a:t>
                      </a:r>
                      <a:r>
                        <a:rPr lang="en-US" sz="2000" u="none" strike="noStrike" dirty="0">
                          <a:effectLst/>
                        </a:rPr>
                        <a:t> FH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3220534997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Brandenburg FH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360302624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Cottbus BTU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3057834680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 err="1">
                          <a:effectLst/>
                        </a:rPr>
                        <a:t>Deggendorf</a:t>
                      </a:r>
                      <a:r>
                        <a:rPr lang="en-US" sz="2000" u="none" strike="noStrike" dirty="0">
                          <a:effectLst/>
                        </a:rPr>
                        <a:t> TH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3048625944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Fulda HS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1101887177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Hof HS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4091829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Jena EAH</a:t>
                      </a:r>
                    </a:p>
                    <a:p>
                      <a:pPr algn="l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124403179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577213"/>
              </p:ext>
            </p:extLst>
          </p:nvPr>
        </p:nvGraphicFramePr>
        <p:xfrm>
          <a:off x="6481277" y="1851759"/>
          <a:ext cx="5490006" cy="40067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90006">
                  <a:extLst>
                    <a:ext uri="{9D8B030D-6E8A-4147-A177-3AD203B41FA5}">
                      <a16:colId xmlns:a16="http://schemas.microsoft.com/office/drawing/2014/main" val="3156804053"/>
                    </a:ext>
                  </a:extLst>
                </a:gridCol>
              </a:tblGrid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Karlsruhe HS</a:t>
                      </a:r>
                    </a:p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Kaiserslautern</a:t>
                      </a: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3446904565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Köln TH (Campus </a:t>
                      </a:r>
                      <a:r>
                        <a:rPr lang="en-US" sz="2000" u="none" strike="noStrike" dirty="0" err="1">
                          <a:effectLst/>
                        </a:rPr>
                        <a:t>Gummersbach</a:t>
                      </a:r>
                      <a:r>
                        <a:rPr lang="en-US" sz="2000" u="none" strike="noStrike" dirty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1747474383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Magdeburg-</a:t>
                      </a:r>
                      <a:r>
                        <a:rPr lang="en-US" sz="2000" u="none" strike="noStrike" dirty="0" err="1">
                          <a:effectLst/>
                        </a:rPr>
                        <a:t>Stendal</a:t>
                      </a:r>
                      <a:r>
                        <a:rPr lang="en-US" sz="2000" u="none" strike="noStrike" dirty="0">
                          <a:effectLst/>
                        </a:rPr>
                        <a:t> HS (Campus Magdeburg)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484615255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Mannheim HS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4092234619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Reutlingen HS</a:t>
                      </a:r>
                    </a:p>
                    <a:p>
                      <a:pPr algn="l" fontAlgn="ctr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Schmalkalden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995281788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Wilhelmshaven Jade HS (Campus Wilhelmshaven)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364924046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 err="1">
                          <a:effectLst/>
                        </a:rPr>
                        <a:t>Würzburg</a:t>
                      </a:r>
                      <a:r>
                        <a:rPr lang="en-US" sz="2000" u="none" strike="noStrike" dirty="0">
                          <a:effectLst/>
                        </a:rPr>
                        <a:t>-Schweinfurt FHWS (Campus Schweinfurt)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4078724758"/>
                  </a:ext>
                </a:extLst>
              </a:tr>
              <a:tr h="2433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Wildau</a:t>
                      </a:r>
                      <a:endParaRPr lang="en-US" sz="2000" u="none" strike="noStrike" dirty="0">
                        <a:effectLst/>
                      </a:endParaRPr>
                    </a:p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Zwickau HS</a:t>
                      </a:r>
                    </a:p>
                    <a:p>
                      <a:pPr algn="l" fontAlgn="ctr"/>
                      <a:endParaRPr lang="en-U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1" marR="5541" marT="5541" marB="0" anchor="ctr"/>
                </a:tc>
                <a:extLst>
                  <a:ext uri="{0D108BD9-81ED-4DB2-BD59-A6C34878D82A}">
                    <a16:rowId xmlns:a16="http://schemas.microsoft.com/office/drawing/2014/main" val="4050934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1724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3235" y="300378"/>
            <a:ext cx="10515600" cy="1325563"/>
          </a:xfrm>
        </p:spPr>
        <p:txBody>
          <a:bodyPr/>
          <a:lstStyle/>
          <a:p>
            <a:r>
              <a:rPr lang="en-US" dirty="0"/>
              <a:t>Flying Faculty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544" y="4267201"/>
            <a:ext cx="10515600" cy="1807779"/>
          </a:xfrm>
        </p:spPr>
        <p:txBody>
          <a:bodyPr>
            <a:normAutofit fontScale="92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dirty="0"/>
              <a:t>Prof. Dr. Ralph </a:t>
            </a:r>
            <a:r>
              <a:rPr lang="en-US" dirty="0" err="1"/>
              <a:t>Schuhmann</a:t>
            </a:r>
            <a:r>
              <a:rPr lang="en-US" dirty="0"/>
              <a:t>: Ernst-Abbe-</a:t>
            </a:r>
            <a:r>
              <a:rPr lang="en-US" dirty="0" err="1"/>
              <a:t>Fachhochschule</a:t>
            </a:r>
            <a:r>
              <a:rPr lang="en-US" dirty="0"/>
              <a:t> Jena.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Prof. Dr. Wolfgang </a:t>
            </a:r>
            <a:r>
              <a:rPr lang="en-US" dirty="0" err="1"/>
              <a:t>Eibner</a:t>
            </a:r>
            <a:r>
              <a:rPr lang="en-US" dirty="0"/>
              <a:t>: Ernst-Abbe-</a:t>
            </a:r>
            <a:r>
              <a:rPr lang="en-US" dirty="0" err="1"/>
              <a:t>Fachhochschule</a:t>
            </a:r>
            <a:r>
              <a:rPr lang="en-US" dirty="0"/>
              <a:t> Jena (</a:t>
            </a:r>
            <a:r>
              <a:rPr lang="en-US" dirty="0">
                <a:solidFill>
                  <a:srgbClr val="FF0000"/>
                </a:solidFill>
              </a:rPr>
              <a:t>on campus / Spring-2020</a:t>
            </a:r>
            <a:r>
              <a:rPr lang="en-US" dirty="0"/>
              <a:t>).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Dr. Ali </a:t>
            </a:r>
            <a:r>
              <a:rPr lang="en-US" dirty="0" err="1"/>
              <a:t>Bani-Kenaneh</a:t>
            </a:r>
            <a:r>
              <a:rPr lang="en-US" dirty="0"/>
              <a:t>: </a:t>
            </a:r>
            <a:r>
              <a:rPr lang="en-US" dirty="0" err="1"/>
              <a:t>Kelvion</a:t>
            </a:r>
            <a:r>
              <a:rPr lang="en-US" dirty="0"/>
              <a:t> PHE GmbH (Industry).  (</a:t>
            </a:r>
            <a:r>
              <a:rPr lang="en-US" dirty="0">
                <a:solidFill>
                  <a:srgbClr val="FF0000"/>
                </a:solidFill>
              </a:rPr>
              <a:t>online / Spring-2021</a:t>
            </a:r>
            <a:r>
              <a:rPr lang="en-US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199" y="1471448"/>
            <a:ext cx="1082828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/>
              <a:t>-The DAAD &amp; GJU support German professors to teach 2 week courses at GJU</a:t>
            </a:r>
          </a:p>
          <a:p>
            <a:r>
              <a:rPr lang="en-US" sz="3200" i="1" dirty="0"/>
              <a:t>-GJU coordinates course matter and time period</a:t>
            </a:r>
            <a:r>
              <a:rPr lang="en-US" sz="3200" dirty="0"/>
              <a:t>.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0544" y="3559315"/>
            <a:ext cx="67816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/>
              <a:t>Visiting professors - 2021/2022:</a:t>
            </a:r>
          </a:p>
        </p:txBody>
      </p:sp>
    </p:spTree>
    <p:extLst>
      <p:ext uri="{BB962C8B-B14F-4D97-AF65-F5344CB8AC3E}">
        <p14:creationId xmlns:p14="http://schemas.microsoft.com/office/powerpoint/2010/main" val="903367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Flying Faculty Program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Dr. Ali </a:t>
            </a:r>
            <a:r>
              <a:rPr lang="en-US" dirty="0" err="1"/>
              <a:t>Bani-Kenanah</a:t>
            </a:r>
            <a:r>
              <a:rPr lang="en-US" dirty="0"/>
              <a:t> – Spring2021</a:t>
            </a:r>
          </a:p>
          <a:p>
            <a:pPr marL="0" indent="0">
              <a:buNone/>
            </a:pPr>
            <a:r>
              <a:rPr lang="en-US" dirty="0"/>
              <a:t>(</a:t>
            </a:r>
            <a:r>
              <a:rPr lang="en-US" dirty="0" err="1"/>
              <a:t>Kelvion</a:t>
            </a:r>
            <a:r>
              <a:rPr lang="en-US" dirty="0"/>
              <a:t> PHE GmbH (Industry)).</a:t>
            </a:r>
          </a:p>
          <a:p>
            <a:r>
              <a:rPr lang="en-US" dirty="0"/>
              <a:t>Product Development.</a:t>
            </a:r>
          </a:p>
          <a:p>
            <a:r>
              <a:rPr lang="en-US" dirty="0"/>
              <a:t>45 hours + exam</a:t>
            </a:r>
          </a:p>
          <a:p>
            <a:r>
              <a:rPr lang="en-US" dirty="0"/>
              <a:t>Flexibility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12290" name="Picture 2" descr="http://www.gju.edu.jo/sites/default/files/styles/square_thumbnail/public/news/outside_143.jpg?itok=k_y1CGX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732" y="2467495"/>
            <a:ext cx="5823701" cy="4076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1359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380" y="1562866"/>
            <a:ext cx="3019097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University website: </a:t>
            </a:r>
            <a:r>
              <a:rPr lang="en-US" dirty="0">
                <a:hlinkClick r:id="rId2"/>
              </a:rPr>
              <a:t>www.gju.edu.jo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Academics &gt;SATS&gt;programs&gt; New study plan.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Dr. Mohammad AbuShams: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Mohammad.AbuShams@gju.edu.jo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2875" y="887960"/>
            <a:ext cx="7400925" cy="522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552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189" y="2288829"/>
            <a:ext cx="6821154" cy="452348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6E28D2-13F0-4745-A8D8-567005C25B6F}" type="slidenum">
              <a:rPr lang="en-GB" sz="900">
                <a:solidFill>
                  <a:prstClr val="white"/>
                </a:solidFill>
                <a:latin typeface="Calibri"/>
              </a:rPr>
              <a:pPr>
                <a:defRPr/>
              </a:pPr>
              <a:t>3</a:t>
            </a:fld>
            <a:endParaRPr lang="en-GB" sz="9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186559" y="3111063"/>
            <a:ext cx="2664566" cy="199623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lnSpc>
                <a:spcPts val="4000"/>
              </a:lnSpc>
              <a:defRPr/>
            </a:pPr>
            <a:r>
              <a:rPr lang="de-DE" sz="3600" b="1" dirty="0">
                <a:solidFill>
                  <a:srgbClr val="F4A500"/>
                </a:solidFill>
                <a:latin typeface="Calibri"/>
                <a:cs typeface="Times New Roman" panose="02020603050405020304" pitchFamily="18" charset="0"/>
              </a:rPr>
              <a:t>Currently, </a:t>
            </a:r>
            <a:r>
              <a:rPr lang="de-DE" sz="3600" b="1" dirty="0">
                <a:solidFill>
                  <a:srgbClr val="FF0000"/>
                </a:solidFill>
                <a:latin typeface="Calibri"/>
                <a:cs typeface="Times New Roman" panose="02020603050405020304" pitchFamily="18" charset="0"/>
              </a:rPr>
              <a:t>28</a:t>
            </a:r>
            <a:r>
              <a:rPr lang="de-DE" sz="3600" b="1" dirty="0">
                <a:solidFill>
                  <a:srgbClr val="F4A500"/>
                </a:solidFill>
                <a:latin typeface="Calibri"/>
                <a:cs typeface="Times New Roman" panose="02020603050405020304" pitchFamily="18" charset="0"/>
              </a:rPr>
              <a:t> Academic </a:t>
            </a:r>
            <a:r>
              <a:rPr lang="en-GB" sz="3600" b="1" dirty="0">
                <a:solidFill>
                  <a:srgbClr val="F4A500"/>
                </a:solidFill>
                <a:latin typeface="Calibri"/>
                <a:cs typeface="Times New Roman" panose="02020603050405020304" pitchFamily="18" charset="0"/>
              </a:rPr>
              <a:t>Programs</a:t>
            </a:r>
            <a:r>
              <a:rPr lang="de-DE" sz="3600" b="1" dirty="0">
                <a:solidFill>
                  <a:srgbClr val="F4A500"/>
                </a:solidFill>
                <a:latin typeface="Calibri"/>
                <a:cs typeface="Times New Roman" panose="02020603050405020304" pitchFamily="18" charset="0"/>
              </a:rPr>
              <a:t>  in 9 Schools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r>
              <a:rPr lang="en-US" sz="1000">
                <a:solidFill>
                  <a:prstClr val="white"/>
                </a:solidFill>
                <a:latin typeface="Calibri"/>
                <a:cs typeface="Arial"/>
              </a:rPr>
              <a:t>GJU-SATS-Altarazi presentation Bochoum Univ visit 13 November 2018</a:t>
            </a:r>
            <a:endParaRPr lang="en-US" sz="1000" dirty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0" y="4550570"/>
            <a:ext cx="2066925" cy="1476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Oval 8"/>
          <p:cNvSpPr/>
          <p:nvPr/>
        </p:nvSpPr>
        <p:spPr>
          <a:xfrm>
            <a:off x="3205501" y="3034119"/>
            <a:ext cx="2890499" cy="24323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86256" y="293647"/>
            <a:ext cx="10515600" cy="1325563"/>
          </a:xfrm>
        </p:spPr>
        <p:txBody>
          <a:bodyPr/>
          <a:lstStyle/>
          <a:p>
            <a:r>
              <a:rPr lang="en-US" b="1" dirty="0"/>
              <a:t>School of Applied Sciences</a:t>
            </a:r>
          </a:p>
        </p:txBody>
      </p:sp>
      <p:pic>
        <p:nvPicPr>
          <p:cNvPr id="7170" name="Picture 2" descr="No photo description available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579" y="0"/>
            <a:ext cx="5469421" cy="208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90252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2B584-41A0-456E-B208-133520EBF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863"/>
            <a:ext cx="10515600" cy="100459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Dual Studies</a:t>
            </a:r>
            <a:b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(Eng. Ruqaya </a:t>
            </a:r>
            <a:r>
              <a:rPr lang="en-US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Alnatsheh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B3CDC2C-9378-4E0A-82A7-156444D9E56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0091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72519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FCDCB-A7E2-4F84-907A-4536813F4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863"/>
            <a:ext cx="10515600" cy="1004594"/>
          </a:xfrm>
        </p:spPr>
        <p:txBody>
          <a:bodyPr>
            <a:normAutofit/>
          </a:bodyPr>
          <a:lstStyle/>
          <a:p>
            <a:pPr algn="ctr"/>
            <a:r>
              <a:rPr lang="en-US" sz="4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approach to implement Dual Studies track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C88C244-D159-45EA-ACD3-500BD6F16C6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0091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75911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FCDCB-A7E2-4F84-907A-4536813F4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863"/>
            <a:ext cx="10515600" cy="1004594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Dual studies in Industrial Engineering</a:t>
            </a:r>
            <a:endParaRPr lang="en-US" sz="4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7F1B1120-BEE9-4BD3-ACDB-80E8DB366061}"/>
              </a:ext>
            </a:extLst>
          </p:cNvPr>
          <p:cNvGraphicFramePr>
            <a:graphicFrameLocks/>
          </p:cNvGraphicFramePr>
          <p:nvPr/>
        </p:nvGraphicFramePr>
        <p:xfrm>
          <a:off x="911088" y="181900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01820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MSc Programs</a:t>
            </a:r>
            <a:br>
              <a:rPr lang="en-US" dirty="0"/>
            </a:br>
            <a:r>
              <a:rPr lang="en-US" sz="2800" i="1" dirty="0"/>
              <a:t>(By Prof. Safwan Altarazi – SATS Dean)</a:t>
            </a:r>
            <a:endParaRPr lang="ar-JO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034" y="2004301"/>
            <a:ext cx="10515600" cy="2704334"/>
          </a:xfrm>
        </p:spPr>
        <p:txBody>
          <a:bodyPr>
            <a:normAutofit/>
          </a:bodyPr>
          <a:lstStyle/>
          <a:p>
            <a:r>
              <a:rPr lang="en-US" dirty="0"/>
              <a:t>MSc in Engineering Management</a:t>
            </a:r>
          </a:p>
          <a:p>
            <a:r>
              <a:rPr lang="en-US" sz="2800" dirty="0"/>
              <a:t>MSc in Innovation and </a:t>
            </a:r>
            <a:r>
              <a:rPr lang="en-US" dirty="0"/>
              <a:t>entrepreneurship – expected 2023</a:t>
            </a:r>
            <a:r>
              <a:rPr lang="en-US" sz="2800" dirty="0"/>
              <a:t> </a:t>
            </a:r>
            <a:endParaRPr lang="en-US" dirty="0"/>
          </a:p>
          <a:p>
            <a:endParaRPr lang="en-US" sz="2800" dirty="0"/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42106638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950" y="695720"/>
            <a:ext cx="10515600" cy="132556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Study mobility program 2021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66" y="2083032"/>
            <a:ext cx="7485337" cy="4351338"/>
          </a:xfrm>
        </p:spPr>
        <p:txBody>
          <a:bodyPr/>
          <a:lstStyle/>
          <a:p>
            <a:r>
              <a:rPr lang="en-US" dirty="0"/>
              <a:t>The German Academic Exchange Service (DAAD) providing a financial support for study groups working on transnational study projects within the network of GJU and its partner universities in Germany.</a:t>
            </a:r>
          </a:p>
          <a:p>
            <a:r>
              <a:rPr lang="en-US" dirty="0"/>
              <a:t>This project is designed as a cooperation between a study group of 10 GJU and 10 students from a German partner university under the supervision of Professors both from GJU and the German university.</a:t>
            </a:r>
          </a:p>
        </p:txBody>
      </p:sp>
      <p:pic>
        <p:nvPicPr>
          <p:cNvPr id="4099" name="Picture 3" descr="http://www.gju.edu.jo/sites/default/files/resize/International%20Office/magdeburg-stendal_hs_logo_hs_md-sdl-100x89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1366" y="178591"/>
            <a:ext cx="1499037" cy="133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www.gju.edu.jo/sites/default/files/resize/International%20Office/official_use_io_logo-170x78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99" y="178591"/>
            <a:ext cx="2254151" cy="1034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https://www.petra-eng.com/wp-content/uploads/2015/05/about-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903" y="3085806"/>
            <a:ext cx="3753264" cy="234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01189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Study mobility program 2021 (Cont.)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 </a:t>
            </a:r>
            <a:r>
              <a:rPr lang="en-GB" u="sng" dirty="0"/>
              <a:t>Project Title</a:t>
            </a:r>
            <a:r>
              <a:rPr lang="en-GB" dirty="0"/>
              <a:t>: Heating, Ventilation and Air-Conditioning (HVAC) in Jordan and Europe: present status, trends and challenges from a technical and economic perspective.</a:t>
            </a:r>
          </a:p>
          <a:p>
            <a:endParaRPr lang="en-GB" dirty="0"/>
          </a:p>
        </p:txBody>
      </p:sp>
      <p:pic>
        <p:nvPicPr>
          <p:cNvPr id="4" name="Picture 9" descr="https://www.petra-eng.com/wp-content/uploads/2015/05/about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264481"/>
            <a:ext cx="4879428" cy="304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Petra Produc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609" y="3048826"/>
            <a:ext cx="4864209" cy="3263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9125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Study mobility program 2021 (Cont.)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380" y="1268577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r>
              <a:rPr lang="en-GB" b="1" dirty="0"/>
              <a:t>Students gain knowledge/provide a profound overview on HVAC technologies </a:t>
            </a:r>
            <a:r>
              <a:rPr lang="en-GB" dirty="0"/>
              <a:t>in both countries and describe future tasks/challenges for that industry. </a:t>
            </a:r>
          </a:p>
          <a:p>
            <a:r>
              <a:rPr lang="en-GB" dirty="0"/>
              <a:t>Due to the co-operation with the international company PETRA (both HQ in Amman and European agency in Germany/Great Britain) </a:t>
            </a:r>
            <a:r>
              <a:rPr lang="en-GB" b="1" dirty="0"/>
              <a:t>students will experience a distinctive practical-orientated project work. </a:t>
            </a:r>
            <a:endParaRPr lang="en-US" b="1" dirty="0"/>
          </a:p>
          <a:p>
            <a:r>
              <a:rPr lang="en-GB" dirty="0"/>
              <a:t>Students scientifically learn and exercise personal skills on a given new topic </a:t>
            </a:r>
            <a:r>
              <a:rPr lang="en-GB" b="1" dirty="0"/>
              <a:t>(performing seminar work, using research tools and databases, conducting interviews, etc.)</a:t>
            </a:r>
            <a:endParaRPr lang="en-US" b="1" dirty="0"/>
          </a:p>
          <a:p>
            <a:r>
              <a:rPr lang="en-GB" b="1" dirty="0"/>
              <a:t>Students learn to work and cooperate in an international context </a:t>
            </a:r>
            <a:r>
              <a:rPr lang="en-GB" dirty="0"/>
              <a:t>(both in distance cooperation during preparation phase and in person during travel period)  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8905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559" y="0"/>
            <a:ext cx="11227292" cy="1325563"/>
          </a:xfrm>
        </p:spPr>
        <p:txBody>
          <a:bodyPr/>
          <a:lstStyle/>
          <a:p>
            <a:r>
              <a:rPr lang="en-US" dirty="0"/>
              <a:t>Meeting with an Industrial Engineering Alumni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462" y="1097892"/>
            <a:ext cx="10515600" cy="1474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i="1" dirty="0"/>
              <a:t>An alumni survey conducted in the year 2020 by the quality assurance (QA) department at GJU indicated that 77% of industrial engineering graduates were working, 6% were continuing studies, 3% were working and continuing studies simultaneously and 14% were job seekers.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3114" y="5235524"/>
            <a:ext cx="369909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Saleem Ghannam</a:t>
            </a:r>
          </a:p>
          <a:p>
            <a:r>
              <a:rPr lang="en-US" dirty="0"/>
              <a:t>Year of Graduation 2020</a:t>
            </a:r>
          </a:p>
          <a:p>
            <a:r>
              <a:rPr lang="en-US" dirty="0"/>
              <a:t>Position: Last Mile Innovation Analyst</a:t>
            </a:r>
          </a:p>
          <a:p>
            <a:r>
              <a:rPr lang="en-US" dirty="0"/>
              <a:t>Company: </a:t>
            </a:r>
            <a:r>
              <a:rPr lang="en-US" dirty="0" err="1"/>
              <a:t>Aramex</a:t>
            </a:r>
            <a:r>
              <a:rPr lang="en-US" dirty="0"/>
              <a:t>, Amman, Jordan</a:t>
            </a:r>
          </a:p>
          <a:p>
            <a:endParaRPr lang="en-US" dirty="0"/>
          </a:p>
        </p:txBody>
      </p:sp>
      <p:pic>
        <p:nvPicPr>
          <p:cNvPr id="3074" name="Picture 2" descr="Profile photo of Saleem Ghanna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51" y="2644922"/>
            <a:ext cx="2518196" cy="2518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46717" y="5325588"/>
            <a:ext cx="34673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Haneen Abdelqader</a:t>
            </a:r>
          </a:p>
          <a:p>
            <a:r>
              <a:rPr lang="en-US" dirty="0"/>
              <a:t>Year of Graduation 2020</a:t>
            </a:r>
          </a:p>
          <a:p>
            <a:r>
              <a:rPr lang="en-US" dirty="0"/>
              <a:t>Position: Account Executive</a:t>
            </a:r>
          </a:p>
          <a:p>
            <a:r>
              <a:rPr lang="en-US" dirty="0"/>
              <a:t>Company: </a:t>
            </a:r>
            <a:r>
              <a:rPr lang="en-US" dirty="0" err="1"/>
              <a:t>Labiba</a:t>
            </a:r>
            <a:r>
              <a:rPr lang="en-US" dirty="0"/>
              <a:t> for AI, Amman, Jordan.</a:t>
            </a:r>
          </a:p>
          <a:p>
            <a:endParaRPr lang="en-US" dirty="0"/>
          </a:p>
        </p:txBody>
      </p:sp>
      <p:pic>
        <p:nvPicPr>
          <p:cNvPr id="3076" name="Picture 4" descr="Profile photo of Haneen Abdelqad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517" y="2644923"/>
            <a:ext cx="2545694" cy="254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Profile photo of Rand Zreiqa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4482" y="2651126"/>
            <a:ext cx="2511994" cy="251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804482" y="5235524"/>
            <a:ext cx="26093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Rand Zreiqat</a:t>
            </a:r>
          </a:p>
          <a:p>
            <a:r>
              <a:rPr lang="en-US" dirty="0"/>
              <a:t>Year of Graduation 2019</a:t>
            </a:r>
          </a:p>
          <a:p>
            <a:r>
              <a:rPr lang="en-US" dirty="0"/>
              <a:t>Position: Project Manager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2538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3511" y="2506662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/>
              <a:t>Expanding seats for IE students.</a:t>
            </a:r>
          </a:p>
          <a:p>
            <a:pPr marL="0" indent="0" algn="ctr">
              <a:buNone/>
            </a:pPr>
            <a:r>
              <a:rPr lang="en-US" sz="3600" b="1" dirty="0"/>
              <a:t>Future projects.</a:t>
            </a:r>
          </a:p>
          <a:p>
            <a:pPr marL="0" indent="0" algn="ctr">
              <a:buNone/>
            </a:pPr>
            <a:r>
              <a:rPr lang="en-US" sz="3600" b="1" dirty="0"/>
              <a:t>Questions?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Open Discussion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486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724" y="211348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FFC000"/>
                </a:solidFill>
              </a:rPr>
              <a:t>SATS Programs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r>
              <a:rPr lang="en-US" sz="1000">
                <a:solidFill>
                  <a:prstClr val="white"/>
                </a:solidFill>
                <a:latin typeface="Calibri"/>
                <a:cs typeface="Arial"/>
              </a:rPr>
              <a:t>GJU-SATS-Altarazi presentation Bochoum Univ visit 13 November 2018</a:t>
            </a:r>
            <a:endParaRPr lang="en-US" sz="1000" dirty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6E28D2-13F0-4745-A8D8-567005C25B6F}" type="slidenum">
              <a:rPr lang="en-GB" sz="900">
                <a:solidFill>
                  <a:prstClr val="white"/>
                </a:solidFill>
                <a:latin typeface="Calibri"/>
              </a:rPr>
              <a:pPr>
                <a:defRPr/>
              </a:pPr>
              <a:t>4</a:t>
            </a:fld>
            <a:endParaRPr lang="en-GB" sz="900" dirty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094160080"/>
              </p:ext>
            </p:extLst>
          </p:nvPr>
        </p:nvGraphicFramePr>
        <p:xfrm>
          <a:off x="1082566" y="1538952"/>
          <a:ext cx="9737835" cy="5467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419600" y="3920811"/>
            <a:ext cx="1676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rgbClr val="FF0000"/>
                </a:solidFill>
                <a:latin typeface="Calibri"/>
              </a:rPr>
              <a:t>Coming in 2023</a:t>
            </a:r>
          </a:p>
          <a:p>
            <a:pPr algn="ctr">
              <a:defRPr/>
            </a:pPr>
            <a:r>
              <a:rPr lang="en-US" sz="1600" b="1" dirty="0">
                <a:solidFill>
                  <a:srgbClr val="FF0000"/>
                </a:solidFill>
                <a:latin typeface="Calibri"/>
              </a:rPr>
              <a:t>Innovation and Entrepreneurship</a:t>
            </a:r>
          </a:p>
          <a:p>
            <a:pPr algn="ctr">
              <a:defRPr/>
            </a:pPr>
            <a:r>
              <a:rPr lang="en-US" sz="1600" b="1" dirty="0">
                <a:solidFill>
                  <a:srgbClr val="FF0000"/>
                </a:solidFill>
                <a:latin typeface="Calibri"/>
              </a:rPr>
              <a:t>(MSc)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20995" y="3920811"/>
            <a:ext cx="15169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prstClr val="white"/>
                </a:solidFill>
                <a:latin typeface="Calibri"/>
              </a:rPr>
              <a:t>Engineering </a:t>
            </a:r>
          </a:p>
          <a:p>
            <a:pPr algn="ctr">
              <a:defRPr/>
            </a:pPr>
            <a:r>
              <a:rPr lang="en-US" b="1" dirty="0">
                <a:solidFill>
                  <a:prstClr val="white"/>
                </a:solidFill>
                <a:latin typeface="Calibri"/>
              </a:rPr>
              <a:t>Management </a:t>
            </a:r>
          </a:p>
          <a:p>
            <a:pPr algn="ctr">
              <a:defRPr/>
            </a:pPr>
            <a:r>
              <a:rPr lang="en-US" b="1" dirty="0">
                <a:solidFill>
                  <a:prstClr val="white"/>
                </a:solidFill>
                <a:latin typeface="Calibri"/>
              </a:rPr>
              <a:t>(MSc)</a:t>
            </a:r>
          </a:p>
        </p:txBody>
      </p:sp>
      <p:sp>
        <p:nvSpPr>
          <p:cNvPr id="3" name="Oval 2"/>
          <p:cNvSpPr/>
          <p:nvPr/>
        </p:nvSpPr>
        <p:spPr>
          <a:xfrm>
            <a:off x="3912476" y="1641091"/>
            <a:ext cx="4884683" cy="489782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61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317" y="808038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b="1" dirty="0"/>
              <a:t>Industrial Engineering Department</a:t>
            </a:r>
            <a:br>
              <a:rPr lang="en-US" b="1" dirty="0"/>
            </a:br>
            <a:br>
              <a:rPr lang="de-DE" b="1" dirty="0">
                <a:solidFill>
                  <a:srgbClr val="F4A500"/>
                </a:solidFill>
                <a:latin typeface="Calibri"/>
                <a:cs typeface="Times New Roman" panose="02020603050405020304" pitchFamily="18" charset="0"/>
              </a:rPr>
            </a:br>
            <a:br>
              <a:rPr lang="en-US" b="1" dirty="0"/>
            </a:br>
            <a:r>
              <a:rPr lang="en-US" b="1" dirty="0"/>
              <a:t> 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18290"/>
            <a:ext cx="11582400" cy="5486400"/>
          </a:xfrm>
        </p:spPr>
        <p:txBody>
          <a:bodyPr>
            <a:normAutofit/>
          </a:bodyPr>
          <a:lstStyle/>
          <a:p>
            <a:r>
              <a:rPr lang="en-US" dirty="0"/>
              <a:t>The bachelor's degree program in Industrial Engineering is designed to be completed within ten semesters; two of which are spent gaining experience abroad in Germany.</a:t>
            </a:r>
          </a:p>
          <a:p>
            <a:r>
              <a:rPr lang="en-US" dirty="0"/>
              <a:t>The program is established to provide a high quality education with emphasis on hands-on learning, projects, internships, and soft skills. Most technical modules are integrated with laboratory units to foster application-oriented skills in program graduates.</a:t>
            </a:r>
          </a:p>
          <a:p>
            <a:r>
              <a:rPr lang="en-GB" dirty="0">
                <a:cs typeface="Arial" charset="0"/>
              </a:rPr>
              <a:t>Methods of teaching are directed towards </a:t>
            </a:r>
            <a:r>
              <a:rPr lang="en-GB" dirty="0"/>
              <a:t>applied, market and industry needs</a:t>
            </a:r>
            <a:r>
              <a:rPr lang="en-GB" dirty="0">
                <a:cs typeface="Arial" charset="0"/>
              </a:rPr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668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076" y="203760"/>
            <a:ext cx="10515600" cy="732155"/>
          </a:xfrm>
        </p:spPr>
        <p:txBody>
          <a:bodyPr/>
          <a:lstStyle/>
          <a:p>
            <a:r>
              <a:rPr lang="en-US" b="1" dirty="0"/>
              <a:t>New Study Plan 2020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579" y="1034687"/>
            <a:ext cx="11233952" cy="55436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682" y="4684164"/>
            <a:ext cx="7896225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80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New Study Plan 2020 and Emerging fields in IE</a:t>
            </a:r>
            <a:endParaRPr lang="ar-J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Data Analytics</a:t>
            </a:r>
            <a:r>
              <a:rPr lang="en-US" dirty="0"/>
              <a:t>: is a process of inspecting, cleansing, transforming, and modeling data with the goal of discovering useful information, informing conclusions, and supporting decision-making </a:t>
            </a:r>
          </a:p>
          <a:p>
            <a:r>
              <a:rPr lang="en-US" b="1" dirty="0"/>
              <a:t>Innovation and Entrepreneurship</a:t>
            </a:r>
            <a:r>
              <a:rPr lang="en-US" dirty="0"/>
              <a:t>: The process of translating an idea or invention into a good or service that creates value or for which customers will pay</a:t>
            </a:r>
          </a:p>
          <a:p>
            <a:r>
              <a:rPr lang="en-US" b="1" dirty="0"/>
              <a:t>Supply Chain Engineering</a:t>
            </a:r>
            <a:r>
              <a:rPr lang="en-US" dirty="0"/>
              <a:t>: addresses the basic and first creation or optimization of supply chains and integrates SCM as a subsystem to control supply chains</a:t>
            </a:r>
          </a:p>
          <a:p>
            <a:r>
              <a:rPr lang="en-US" b="1" dirty="0"/>
              <a:t>Industry 4.0</a:t>
            </a:r>
            <a:r>
              <a:rPr lang="en-US" dirty="0"/>
              <a:t>: automation and data exchange in manufacturing technologies</a:t>
            </a:r>
          </a:p>
          <a:p>
            <a:r>
              <a:rPr lang="en-US" b="1" dirty="0"/>
              <a:t>Healthcare Engineering</a:t>
            </a:r>
            <a:r>
              <a:rPr lang="en-US" dirty="0"/>
              <a:t>: focuses on the application of engineering methodologies and problem solving skills to tackle the important problems that arise in the healthcare industry. </a:t>
            </a:r>
          </a:p>
          <a:p>
            <a:r>
              <a:rPr lang="en-US" b="1" dirty="0"/>
              <a:t>Modern Manufacturing Technology</a:t>
            </a:r>
            <a:r>
              <a:rPr lang="en-US" dirty="0"/>
              <a:t>:  modern method of production incorporating highly automated and sophisticated computerized design and operational systems.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130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Applying modern engineering tools.</a:t>
            </a:r>
          </a:p>
          <a:p>
            <a:r>
              <a:rPr lang="en-US" sz="3200" dirty="0"/>
              <a:t>Improve communication skills.</a:t>
            </a:r>
          </a:p>
          <a:p>
            <a:r>
              <a:rPr lang="en-US" sz="3200" dirty="0"/>
              <a:t>Evaluating risk and solve engineering problems.</a:t>
            </a:r>
          </a:p>
          <a:p>
            <a:r>
              <a:rPr lang="en-US" sz="3200" dirty="0"/>
              <a:t>Design a system, component, or process to meet desired needs.</a:t>
            </a:r>
          </a:p>
          <a:p>
            <a:r>
              <a:rPr lang="en-US" sz="3200" dirty="0"/>
              <a:t>Team-work and ethical responsibility.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New Study Plan 2020 and learning outcomes (Cont.)</a:t>
            </a:r>
            <a:endParaRPr lang="ar-JO" b="1" dirty="0"/>
          </a:p>
        </p:txBody>
      </p:sp>
    </p:spTree>
    <p:extLst>
      <p:ext uri="{BB962C8B-B14F-4D97-AF65-F5344CB8AC3E}">
        <p14:creationId xmlns:p14="http://schemas.microsoft.com/office/powerpoint/2010/main" val="982927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76" y="71239"/>
            <a:ext cx="10515600" cy="643868"/>
          </a:xfrm>
        </p:spPr>
        <p:txBody>
          <a:bodyPr>
            <a:normAutofit fontScale="90000"/>
          </a:bodyPr>
          <a:lstStyle/>
          <a:p>
            <a:r>
              <a:rPr lang="en-US" dirty="0"/>
              <a:t>German Accreditation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76" y="643542"/>
            <a:ext cx="10515600" cy="683172"/>
          </a:xfrm>
        </p:spPr>
        <p:txBody>
          <a:bodyPr>
            <a:normAutofit/>
          </a:bodyPr>
          <a:lstStyle/>
          <a:p>
            <a:r>
              <a:rPr lang="en-US" dirty="0"/>
              <a:t>Total workload of 300 ECTS  (30 hours/ECTS).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270" y="1287410"/>
            <a:ext cx="5150162" cy="54517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4125" y="1394735"/>
            <a:ext cx="4949675" cy="531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546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1985</Words>
  <Application>Microsoft Office PowerPoint</Application>
  <PresentationFormat>Breitbild</PresentationFormat>
  <Paragraphs>330</Paragraphs>
  <Slides>38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38</vt:i4>
      </vt:variant>
    </vt:vector>
  </HeadingPairs>
  <TitlesOfParts>
    <vt:vector size="43" baseType="lpstr">
      <vt:lpstr>Arial</vt:lpstr>
      <vt:lpstr>Calibri</vt:lpstr>
      <vt:lpstr>Calibri Light</vt:lpstr>
      <vt:lpstr>Microsoft Himalaya</vt:lpstr>
      <vt:lpstr>Office Theme</vt:lpstr>
      <vt:lpstr>School of Applied Technical Sciences Industrial Engineering Department Annual Network Meeting (24 – 6 – 2021)</vt:lpstr>
      <vt:lpstr>PowerPoint-Präsentation</vt:lpstr>
      <vt:lpstr>School of Applied Sciences</vt:lpstr>
      <vt:lpstr>SATS Programs </vt:lpstr>
      <vt:lpstr>   Industrial Engineering Department     </vt:lpstr>
      <vt:lpstr>New Study Plan 2020</vt:lpstr>
      <vt:lpstr>New Study Plan 2020 and Emerging fields in IE</vt:lpstr>
      <vt:lpstr>New Study Plan 2020 and learning outcomes (Cont.)</vt:lpstr>
      <vt:lpstr>German Accreditation</vt:lpstr>
      <vt:lpstr>Industrial Engineering Laboratories</vt:lpstr>
      <vt:lpstr>Faculty and Research</vt:lpstr>
      <vt:lpstr>Faculty and Research (Cont.)</vt:lpstr>
      <vt:lpstr>Industrial Engineering Students</vt:lpstr>
      <vt:lpstr>Industrial Engineering Students</vt:lpstr>
      <vt:lpstr>   German Year      </vt:lpstr>
      <vt:lpstr>German Year (Cont.) A-Study Semester</vt:lpstr>
      <vt:lpstr>German Year (Cont.) A- Study Semester</vt:lpstr>
      <vt:lpstr>German Year (Cont.) Online application</vt:lpstr>
      <vt:lpstr>German Year (Cont.)</vt:lpstr>
      <vt:lpstr>German Year (Cont.) Credit transfer</vt:lpstr>
      <vt:lpstr>German Year (Cont.) B- Internship</vt:lpstr>
      <vt:lpstr>General figures for SATS (internship)</vt:lpstr>
      <vt:lpstr>PowerPoint-Präsentation</vt:lpstr>
      <vt:lpstr>German Year (Cont.) C- Graduation Project</vt:lpstr>
      <vt:lpstr>PowerPoint-Präsentation</vt:lpstr>
      <vt:lpstr>Industrial Engineering Partner Universities (23)</vt:lpstr>
      <vt:lpstr>Flying Faculty Program</vt:lpstr>
      <vt:lpstr>Flying Faculty Program (Cont.)</vt:lpstr>
      <vt:lpstr>Links</vt:lpstr>
      <vt:lpstr>Dual Studies (Eng. Ruqaya Alnatsheh)</vt:lpstr>
      <vt:lpstr>Our approach to implement Dual Studies track</vt:lpstr>
      <vt:lpstr>Dual studies in Industrial Engineering</vt:lpstr>
      <vt:lpstr>MSc Programs (By Prof. Safwan Altarazi – SATS Dean)</vt:lpstr>
      <vt:lpstr>Study mobility program 2021 </vt:lpstr>
      <vt:lpstr>Study mobility program 2021 (Cont.) </vt:lpstr>
      <vt:lpstr>Study mobility program 2021 (Cont.) </vt:lpstr>
      <vt:lpstr>Meeting with an Industrial Engineering Alumni</vt:lpstr>
      <vt:lpstr>Open Discussion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AbuShams, Mohammad</dc:creator>
  <cp:lastModifiedBy>Wildfeuer, Iris</cp:lastModifiedBy>
  <cp:revision>96</cp:revision>
  <dcterms:created xsi:type="dcterms:W3CDTF">2020-11-25T21:02:05Z</dcterms:created>
  <dcterms:modified xsi:type="dcterms:W3CDTF">2021-06-29T09:05:04Z</dcterms:modified>
</cp:coreProperties>
</file>